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-58320" y="81000"/>
            <a:ext cx="7788960" cy="12002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-58320" y="81000"/>
            <a:ext cx="7788960" cy="12002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216000"/>
            <a:ext cx="7014600" cy="93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CA" sz="3570" spc="-1" strike="noStrike">
                <a:solidFill>
                  <a:srgbClr val="ffffff"/>
                </a:solidFill>
                <a:latin typeface="Arial"/>
                <a:ea typeface="DejaVu Sans"/>
              </a:rPr>
              <a:t>Rapid Parallel Location Mapping</a:t>
            </a:r>
            <a:endParaRPr b="0" lang="en-CA" sz="357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945080" y="2899800"/>
            <a:ext cx="6186600" cy="112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Jasper Toscani Field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592000" y="1973520"/>
            <a:ext cx="717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4"/>
          <p:cNvSpPr/>
          <p:nvPr/>
        </p:nvSpPr>
        <p:spPr>
          <a:xfrm>
            <a:off x="2841120" y="1893960"/>
            <a:ext cx="77688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5"/>
          <p:cNvSpPr/>
          <p:nvPr/>
        </p:nvSpPr>
        <p:spPr>
          <a:xfrm>
            <a:off x="3089520" y="1814760"/>
            <a:ext cx="77724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6"/>
          <p:cNvSpPr/>
          <p:nvPr/>
        </p:nvSpPr>
        <p:spPr>
          <a:xfrm>
            <a:off x="3338640" y="1735920"/>
            <a:ext cx="77652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7"/>
          <p:cNvSpPr/>
          <p:nvPr/>
        </p:nvSpPr>
        <p:spPr>
          <a:xfrm>
            <a:off x="3587400" y="1656360"/>
            <a:ext cx="7768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8"/>
          <p:cNvSpPr/>
          <p:nvPr/>
        </p:nvSpPr>
        <p:spPr>
          <a:xfrm>
            <a:off x="3516120" y="1973520"/>
            <a:ext cx="77724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9"/>
          <p:cNvSpPr/>
          <p:nvPr/>
        </p:nvSpPr>
        <p:spPr>
          <a:xfrm>
            <a:off x="3871800" y="1893960"/>
            <a:ext cx="77688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10"/>
          <p:cNvSpPr/>
          <p:nvPr/>
        </p:nvSpPr>
        <p:spPr>
          <a:xfrm>
            <a:off x="4191480" y="1814760"/>
            <a:ext cx="77724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11"/>
          <p:cNvSpPr/>
          <p:nvPr/>
        </p:nvSpPr>
        <p:spPr>
          <a:xfrm>
            <a:off x="4511520" y="1735920"/>
            <a:ext cx="7768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2"/>
          <p:cNvSpPr/>
          <p:nvPr/>
        </p:nvSpPr>
        <p:spPr>
          <a:xfrm>
            <a:off x="4796280" y="1973520"/>
            <a:ext cx="77652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3"/>
          <p:cNvSpPr/>
          <p:nvPr/>
        </p:nvSpPr>
        <p:spPr>
          <a:xfrm>
            <a:off x="5080320" y="1893960"/>
            <a:ext cx="77688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4"/>
          <p:cNvSpPr/>
          <p:nvPr/>
        </p:nvSpPr>
        <p:spPr>
          <a:xfrm>
            <a:off x="5649120" y="1973520"/>
            <a:ext cx="77724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5"/>
          <p:cNvSpPr/>
          <p:nvPr/>
        </p:nvSpPr>
        <p:spPr>
          <a:xfrm>
            <a:off x="5080320" y="1814760"/>
            <a:ext cx="77688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6"/>
          <p:cNvSpPr/>
          <p:nvPr/>
        </p:nvSpPr>
        <p:spPr>
          <a:xfrm>
            <a:off x="5969160" y="1893960"/>
            <a:ext cx="77688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7"/>
          <p:cNvSpPr/>
          <p:nvPr/>
        </p:nvSpPr>
        <p:spPr>
          <a:xfrm>
            <a:off x="6217920" y="1814760"/>
            <a:ext cx="777240" cy="586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8"/>
          <p:cNvSpPr/>
          <p:nvPr/>
        </p:nvSpPr>
        <p:spPr>
          <a:xfrm>
            <a:off x="6502320" y="1735920"/>
            <a:ext cx="7768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9"/>
          <p:cNvSpPr/>
          <p:nvPr/>
        </p:nvSpPr>
        <p:spPr>
          <a:xfrm>
            <a:off x="4870440" y="2131920"/>
            <a:ext cx="295560" cy="37548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0"/>
          <p:cNvSpPr/>
          <p:nvPr/>
        </p:nvSpPr>
        <p:spPr>
          <a:xfrm>
            <a:off x="4870440" y="3600000"/>
            <a:ext cx="295560" cy="37584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1"/>
          <p:cNvSpPr/>
          <p:nvPr/>
        </p:nvSpPr>
        <p:spPr>
          <a:xfrm>
            <a:off x="3096000" y="4349880"/>
            <a:ext cx="3844800" cy="15948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2"/>
          <p:cNvSpPr/>
          <p:nvPr/>
        </p:nvSpPr>
        <p:spPr>
          <a:xfrm>
            <a:off x="3096000" y="4624200"/>
            <a:ext cx="3844800" cy="1598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3"/>
          <p:cNvSpPr/>
          <p:nvPr/>
        </p:nvSpPr>
        <p:spPr>
          <a:xfrm>
            <a:off x="3096000" y="4075200"/>
            <a:ext cx="3844800" cy="1602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4"/>
          <p:cNvSpPr/>
          <p:nvPr/>
        </p:nvSpPr>
        <p:spPr>
          <a:xfrm>
            <a:off x="2664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5"/>
          <p:cNvSpPr/>
          <p:nvPr/>
        </p:nvSpPr>
        <p:spPr>
          <a:xfrm>
            <a:off x="2664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6"/>
          <p:cNvSpPr/>
          <p:nvPr/>
        </p:nvSpPr>
        <p:spPr>
          <a:xfrm>
            <a:off x="2664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7"/>
          <p:cNvSpPr/>
          <p:nvPr/>
        </p:nvSpPr>
        <p:spPr>
          <a:xfrm>
            <a:off x="2664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8"/>
          <p:cNvSpPr/>
          <p:nvPr/>
        </p:nvSpPr>
        <p:spPr>
          <a:xfrm>
            <a:off x="2664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29"/>
          <p:cNvSpPr/>
          <p:nvPr/>
        </p:nvSpPr>
        <p:spPr>
          <a:xfrm>
            <a:off x="2664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0"/>
          <p:cNvSpPr/>
          <p:nvPr/>
        </p:nvSpPr>
        <p:spPr>
          <a:xfrm>
            <a:off x="2664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1"/>
          <p:cNvSpPr/>
          <p:nvPr/>
        </p:nvSpPr>
        <p:spPr>
          <a:xfrm>
            <a:off x="2880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2"/>
          <p:cNvSpPr/>
          <p:nvPr/>
        </p:nvSpPr>
        <p:spPr>
          <a:xfrm>
            <a:off x="2880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3"/>
          <p:cNvSpPr/>
          <p:nvPr/>
        </p:nvSpPr>
        <p:spPr>
          <a:xfrm>
            <a:off x="2880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4"/>
          <p:cNvSpPr/>
          <p:nvPr/>
        </p:nvSpPr>
        <p:spPr>
          <a:xfrm>
            <a:off x="2880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35"/>
          <p:cNvSpPr/>
          <p:nvPr/>
        </p:nvSpPr>
        <p:spPr>
          <a:xfrm>
            <a:off x="2880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36"/>
          <p:cNvSpPr/>
          <p:nvPr/>
        </p:nvSpPr>
        <p:spPr>
          <a:xfrm>
            <a:off x="2880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37"/>
          <p:cNvSpPr/>
          <p:nvPr/>
        </p:nvSpPr>
        <p:spPr>
          <a:xfrm>
            <a:off x="2880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38"/>
          <p:cNvSpPr/>
          <p:nvPr/>
        </p:nvSpPr>
        <p:spPr>
          <a:xfrm>
            <a:off x="3096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39"/>
          <p:cNvSpPr/>
          <p:nvPr/>
        </p:nvSpPr>
        <p:spPr>
          <a:xfrm>
            <a:off x="3096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40"/>
          <p:cNvSpPr/>
          <p:nvPr/>
        </p:nvSpPr>
        <p:spPr>
          <a:xfrm>
            <a:off x="3096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41"/>
          <p:cNvSpPr/>
          <p:nvPr/>
        </p:nvSpPr>
        <p:spPr>
          <a:xfrm>
            <a:off x="3096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2"/>
          <p:cNvSpPr/>
          <p:nvPr/>
        </p:nvSpPr>
        <p:spPr>
          <a:xfrm>
            <a:off x="3096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43"/>
          <p:cNvSpPr/>
          <p:nvPr/>
        </p:nvSpPr>
        <p:spPr>
          <a:xfrm>
            <a:off x="3096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44"/>
          <p:cNvSpPr/>
          <p:nvPr/>
        </p:nvSpPr>
        <p:spPr>
          <a:xfrm>
            <a:off x="3096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5"/>
          <p:cNvSpPr/>
          <p:nvPr/>
        </p:nvSpPr>
        <p:spPr>
          <a:xfrm>
            <a:off x="3312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6"/>
          <p:cNvSpPr/>
          <p:nvPr/>
        </p:nvSpPr>
        <p:spPr>
          <a:xfrm>
            <a:off x="3312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47"/>
          <p:cNvSpPr/>
          <p:nvPr/>
        </p:nvSpPr>
        <p:spPr>
          <a:xfrm>
            <a:off x="3312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8"/>
          <p:cNvSpPr/>
          <p:nvPr/>
        </p:nvSpPr>
        <p:spPr>
          <a:xfrm>
            <a:off x="3312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9"/>
          <p:cNvSpPr/>
          <p:nvPr/>
        </p:nvSpPr>
        <p:spPr>
          <a:xfrm>
            <a:off x="3312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50"/>
          <p:cNvSpPr/>
          <p:nvPr/>
        </p:nvSpPr>
        <p:spPr>
          <a:xfrm>
            <a:off x="3312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51"/>
          <p:cNvSpPr/>
          <p:nvPr/>
        </p:nvSpPr>
        <p:spPr>
          <a:xfrm>
            <a:off x="3312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52"/>
          <p:cNvSpPr/>
          <p:nvPr/>
        </p:nvSpPr>
        <p:spPr>
          <a:xfrm>
            <a:off x="3528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3"/>
          <p:cNvSpPr/>
          <p:nvPr/>
        </p:nvSpPr>
        <p:spPr>
          <a:xfrm>
            <a:off x="3528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4"/>
          <p:cNvSpPr/>
          <p:nvPr/>
        </p:nvSpPr>
        <p:spPr>
          <a:xfrm>
            <a:off x="3528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5"/>
          <p:cNvSpPr/>
          <p:nvPr/>
        </p:nvSpPr>
        <p:spPr>
          <a:xfrm>
            <a:off x="3528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6"/>
          <p:cNvSpPr/>
          <p:nvPr/>
        </p:nvSpPr>
        <p:spPr>
          <a:xfrm>
            <a:off x="3528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57"/>
          <p:cNvSpPr/>
          <p:nvPr/>
        </p:nvSpPr>
        <p:spPr>
          <a:xfrm>
            <a:off x="3528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58"/>
          <p:cNvSpPr/>
          <p:nvPr/>
        </p:nvSpPr>
        <p:spPr>
          <a:xfrm>
            <a:off x="3528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59"/>
          <p:cNvSpPr/>
          <p:nvPr/>
        </p:nvSpPr>
        <p:spPr>
          <a:xfrm>
            <a:off x="3744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60"/>
          <p:cNvSpPr/>
          <p:nvPr/>
        </p:nvSpPr>
        <p:spPr>
          <a:xfrm>
            <a:off x="3744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61"/>
          <p:cNvSpPr/>
          <p:nvPr/>
        </p:nvSpPr>
        <p:spPr>
          <a:xfrm>
            <a:off x="3744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62"/>
          <p:cNvSpPr/>
          <p:nvPr/>
        </p:nvSpPr>
        <p:spPr>
          <a:xfrm>
            <a:off x="3744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63"/>
          <p:cNvSpPr/>
          <p:nvPr/>
        </p:nvSpPr>
        <p:spPr>
          <a:xfrm>
            <a:off x="3744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4"/>
          <p:cNvSpPr/>
          <p:nvPr/>
        </p:nvSpPr>
        <p:spPr>
          <a:xfrm>
            <a:off x="3744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65"/>
          <p:cNvSpPr/>
          <p:nvPr/>
        </p:nvSpPr>
        <p:spPr>
          <a:xfrm>
            <a:off x="3744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66"/>
          <p:cNvSpPr/>
          <p:nvPr/>
        </p:nvSpPr>
        <p:spPr>
          <a:xfrm>
            <a:off x="3960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67"/>
          <p:cNvSpPr/>
          <p:nvPr/>
        </p:nvSpPr>
        <p:spPr>
          <a:xfrm>
            <a:off x="3960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68"/>
          <p:cNvSpPr/>
          <p:nvPr/>
        </p:nvSpPr>
        <p:spPr>
          <a:xfrm>
            <a:off x="3960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69"/>
          <p:cNvSpPr/>
          <p:nvPr/>
        </p:nvSpPr>
        <p:spPr>
          <a:xfrm>
            <a:off x="3960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70"/>
          <p:cNvSpPr/>
          <p:nvPr/>
        </p:nvSpPr>
        <p:spPr>
          <a:xfrm>
            <a:off x="3960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71"/>
          <p:cNvSpPr/>
          <p:nvPr/>
        </p:nvSpPr>
        <p:spPr>
          <a:xfrm>
            <a:off x="3960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2"/>
          <p:cNvSpPr/>
          <p:nvPr/>
        </p:nvSpPr>
        <p:spPr>
          <a:xfrm>
            <a:off x="3960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73"/>
          <p:cNvSpPr/>
          <p:nvPr/>
        </p:nvSpPr>
        <p:spPr>
          <a:xfrm>
            <a:off x="4176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74"/>
          <p:cNvSpPr/>
          <p:nvPr/>
        </p:nvSpPr>
        <p:spPr>
          <a:xfrm>
            <a:off x="4176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75"/>
          <p:cNvSpPr/>
          <p:nvPr/>
        </p:nvSpPr>
        <p:spPr>
          <a:xfrm>
            <a:off x="4176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76"/>
          <p:cNvSpPr/>
          <p:nvPr/>
        </p:nvSpPr>
        <p:spPr>
          <a:xfrm>
            <a:off x="4176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77"/>
          <p:cNvSpPr/>
          <p:nvPr/>
        </p:nvSpPr>
        <p:spPr>
          <a:xfrm>
            <a:off x="4176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78"/>
          <p:cNvSpPr/>
          <p:nvPr/>
        </p:nvSpPr>
        <p:spPr>
          <a:xfrm>
            <a:off x="4176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79"/>
          <p:cNvSpPr/>
          <p:nvPr/>
        </p:nvSpPr>
        <p:spPr>
          <a:xfrm>
            <a:off x="4176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80"/>
          <p:cNvSpPr/>
          <p:nvPr/>
        </p:nvSpPr>
        <p:spPr>
          <a:xfrm>
            <a:off x="4392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81"/>
          <p:cNvSpPr/>
          <p:nvPr/>
        </p:nvSpPr>
        <p:spPr>
          <a:xfrm>
            <a:off x="4392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82"/>
          <p:cNvSpPr/>
          <p:nvPr/>
        </p:nvSpPr>
        <p:spPr>
          <a:xfrm>
            <a:off x="4392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83"/>
          <p:cNvSpPr/>
          <p:nvPr/>
        </p:nvSpPr>
        <p:spPr>
          <a:xfrm>
            <a:off x="4392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84"/>
          <p:cNvSpPr/>
          <p:nvPr/>
        </p:nvSpPr>
        <p:spPr>
          <a:xfrm>
            <a:off x="4392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85"/>
          <p:cNvSpPr/>
          <p:nvPr/>
        </p:nvSpPr>
        <p:spPr>
          <a:xfrm>
            <a:off x="4392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86"/>
          <p:cNvSpPr/>
          <p:nvPr/>
        </p:nvSpPr>
        <p:spPr>
          <a:xfrm>
            <a:off x="4392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87"/>
          <p:cNvSpPr/>
          <p:nvPr/>
        </p:nvSpPr>
        <p:spPr>
          <a:xfrm>
            <a:off x="4608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88"/>
          <p:cNvSpPr/>
          <p:nvPr/>
        </p:nvSpPr>
        <p:spPr>
          <a:xfrm>
            <a:off x="4608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89"/>
          <p:cNvSpPr/>
          <p:nvPr/>
        </p:nvSpPr>
        <p:spPr>
          <a:xfrm>
            <a:off x="4608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90"/>
          <p:cNvSpPr/>
          <p:nvPr/>
        </p:nvSpPr>
        <p:spPr>
          <a:xfrm>
            <a:off x="4608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91"/>
          <p:cNvSpPr/>
          <p:nvPr/>
        </p:nvSpPr>
        <p:spPr>
          <a:xfrm>
            <a:off x="4608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92"/>
          <p:cNvSpPr/>
          <p:nvPr/>
        </p:nvSpPr>
        <p:spPr>
          <a:xfrm>
            <a:off x="4608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93"/>
          <p:cNvSpPr/>
          <p:nvPr/>
        </p:nvSpPr>
        <p:spPr>
          <a:xfrm>
            <a:off x="4608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94"/>
          <p:cNvSpPr/>
          <p:nvPr/>
        </p:nvSpPr>
        <p:spPr>
          <a:xfrm>
            <a:off x="4824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95"/>
          <p:cNvSpPr/>
          <p:nvPr/>
        </p:nvSpPr>
        <p:spPr>
          <a:xfrm>
            <a:off x="4824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96"/>
          <p:cNvSpPr/>
          <p:nvPr/>
        </p:nvSpPr>
        <p:spPr>
          <a:xfrm>
            <a:off x="4824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97"/>
          <p:cNvSpPr/>
          <p:nvPr/>
        </p:nvSpPr>
        <p:spPr>
          <a:xfrm>
            <a:off x="4824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98"/>
          <p:cNvSpPr/>
          <p:nvPr/>
        </p:nvSpPr>
        <p:spPr>
          <a:xfrm>
            <a:off x="4824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99"/>
          <p:cNvSpPr/>
          <p:nvPr/>
        </p:nvSpPr>
        <p:spPr>
          <a:xfrm>
            <a:off x="4824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00"/>
          <p:cNvSpPr/>
          <p:nvPr/>
        </p:nvSpPr>
        <p:spPr>
          <a:xfrm>
            <a:off x="4824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01"/>
          <p:cNvSpPr/>
          <p:nvPr/>
        </p:nvSpPr>
        <p:spPr>
          <a:xfrm>
            <a:off x="5040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02"/>
          <p:cNvSpPr/>
          <p:nvPr/>
        </p:nvSpPr>
        <p:spPr>
          <a:xfrm>
            <a:off x="5040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03"/>
          <p:cNvSpPr/>
          <p:nvPr/>
        </p:nvSpPr>
        <p:spPr>
          <a:xfrm>
            <a:off x="5040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04"/>
          <p:cNvSpPr/>
          <p:nvPr/>
        </p:nvSpPr>
        <p:spPr>
          <a:xfrm>
            <a:off x="5040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105"/>
          <p:cNvSpPr/>
          <p:nvPr/>
        </p:nvSpPr>
        <p:spPr>
          <a:xfrm>
            <a:off x="5040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06"/>
          <p:cNvSpPr/>
          <p:nvPr/>
        </p:nvSpPr>
        <p:spPr>
          <a:xfrm>
            <a:off x="5040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07"/>
          <p:cNvSpPr/>
          <p:nvPr/>
        </p:nvSpPr>
        <p:spPr>
          <a:xfrm>
            <a:off x="5040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08"/>
          <p:cNvSpPr/>
          <p:nvPr/>
        </p:nvSpPr>
        <p:spPr>
          <a:xfrm>
            <a:off x="5256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09"/>
          <p:cNvSpPr/>
          <p:nvPr/>
        </p:nvSpPr>
        <p:spPr>
          <a:xfrm>
            <a:off x="5256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10"/>
          <p:cNvSpPr/>
          <p:nvPr/>
        </p:nvSpPr>
        <p:spPr>
          <a:xfrm>
            <a:off x="5256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11"/>
          <p:cNvSpPr/>
          <p:nvPr/>
        </p:nvSpPr>
        <p:spPr>
          <a:xfrm>
            <a:off x="5256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12"/>
          <p:cNvSpPr/>
          <p:nvPr/>
        </p:nvSpPr>
        <p:spPr>
          <a:xfrm>
            <a:off x="5256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13"/>
          <p:cNvSpPr/>
          <p:nvPr/>
        </p:nvSpPr>
        <p:spPr>
          <a:xfrm>
            <a:off x="5256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14"/>
          <p:cNvSpPr/>
          <p:nvPr/>
        </p:nvSpPr>
        <p:spPr>
          <a:xfrm>
            <a:off x="5256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15"/>
          <p:cNvSpPr/>
          <p:nvPr/>
        </p:nvSpPr>
        <p:spPr>
          <a:xfrm>
            <a:off x="5472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16"/>
          <p:cNvSpPr/>
          <p:nvPr/>
        </p:nvSpPr>
        <p:spPr>
          <a:xfrm>
            <a:off x="5472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117"/>
          <p:cNvSpPr/>
          <p:nvPr/>
        </p:nvSpPr>
        <p:spPr>
          <a:xfrm>
            <a:off x="5472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18"/>
          <p:cNvSpPr/>
          <p:nvPr/>
        </p:nvSpPr>
        <p:spPr>
          <a:xfrm>
            <a:off x="5472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19"/>
          <p:cNvSpPr/>
          <p:nvPr/>
        </p:nvSpPr>
        <p:spPr>
          <a:xfrm>
            <a:off x="5472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20"/>
          <p:cNvSpPr/>
          <p:nvPr/>
        </p:nvSpPr>
        <p:spPr>
          <a:xfrm>
            <a:off x="5472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21"/>
          <p:cNvSpPr/>
          <p:nvPr/>
        </p:nvSpPr>
        <p:spPr>
          <a:xfrm>
            <a:off x="5472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22"/>
          <p:cNvSpPr/>
          <p:nvPr/>
        </p:nvSpPr>
        <p:spPr>
          <a:xfrm>
            <a:off x="5688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23"/>
          <p:cNvSpPr/>
          <p:nvPr/>
        </p:nvSpPr>
        <p:spPr>
          <a:xfrm>
            <a:off x="5688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24"/>
          <p:cNvSpPr/>
          <p:nvPr/>
        </p:nvSpPr>
        <p:spPr>
          <a:xfrm>
            <a:off x="5688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25"/>
          <p:cNvSpPr/>
          <p:nvPr/>
        </p:nvSpPr>
        <p:spPr>
          <a:xfrm>
            <a:off x="5688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26"/>
          <p:cNvSpPr/>
          <p:nvPr/>
        </p:nvSpPr>
        <p:spPr>
          <a:xfrm>
            <a:off x="5688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27"/>
          <p:cNvSpPr/>
          <p:nvPr/>
        </p:nvSpPr>
        <p:spPr>
          <a:xfrm>
            <a:off x="5688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28"/>
          <p:cNvSpPr/>
          <p:nvPr/>
        </p:nvSpPr>
        <p:spPr>
          <a:xfrm>
            <a:off x="5688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29"/>
          <p:cNvSpPr/>
          <p:nvPr/>
        </p:nvSpPr>
        <p:spPr>
          <a:xfrm>
            <a:off x="5904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30"/>
          <p:cNvSpPr/>
          <p:nvPr/>
        </p:nvSpPr>
        <p:spPr>
          <a:xfrm>
            <a:off x="5904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31"/>
          <p:cNvSpPr/>
          <p:nvPr/>
        </p:nvSpPr>
        <p:spPr>
          <a:xfrm>
            <a:off x="5904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32"/>
          <p:cNvSpPr/>
          <p:nvPr/>
        </p:nvSpPr>
        <p:spPr>
          <a:xfrm>
            <a:off x="5904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33"/>
          <p:cNvSpPr/>
          <p:nvPr/>
        </p:nvSpPr>
        <p:spPr>
          <a:xfrm>
            <a:off x="5904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34"/>
          <p:cNvSpPr/>
          <p:nvPr/>
        </p:nvSpPr>
        <p:spPr>
          <a:xfrm>
            <a:off x="5904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35"/>
          <p:cNvSpPr/>
          <p:nvPr/>
        </p:nvSpPr>
        <p:spPr>
          <a:xfrm>
            <a:off x="5904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36"/>
          <p:cNvSpPr/>
          <p:nvPr/>
        </p:nvSpPr>
        <p:spPr>
          <a:xfrm>
            <a:off x="6120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37"/>
          <p:cNvSpPr/>
          <p:nvPr/>
        </p:nvSpPr>
        <p:spPr>
          <a:xfrm>
            <a:off x="6120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38"/>
          <p:cNvSpPr/>
          <p:nvPr/>
        </p:nvSpPr>
        <p:spPr>
          <a:xfrm>
            <a:off x="6120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39"/>
          <p:cNvSpPr/>
          <p:nvPr/>
        </p:nvSpPr>
        <p:spPr>
          <a:xfrm>
            <a:off x="6120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40"/>
          <p:cNvSpPr/>
          <p:nvPr/>
        </p:nvSpPr>
        <p:spPr>
          <a:xfrm>
            <a:off x="6120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41"/>
          <p:cNvSpPr/>
          <p:nvPr/>
        </p:nvSpPr>
        <p:spPr>
          <a:xfrm>
            <a:off x="6120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42"/>
          <p:cNvSpPr/>
          <p:nvPr/>
        </p:nvSpPr>
        <p:spPr>
          <a:xfrm>
            <a:off x="6120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43"/>
          <p:cNvSpPr/>
          <p:nvPr/>
        </p:nvSpPr>
        <p:spPr>
          <a:xfrm>
            <a:off x="6336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44"/>
          <p:cNvSpPr/>
          <p:nvPr/>
        </p:nvSpPr>
        <p:spPr>
          <a:xfrm>
            <a:off x="6336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45"/>
          <p:cNvSpPr/>
          <p:nvPr/>
        </p:nvSpPr>
        <p:spPr>
          <a:xfrm>
            <a:off x="6336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46"/>
          <p:cNvSpPr/>
          <p:nvPr/>
        </p:nvSpPr>
        <p:spPr>
          <a:xfrm>
            <a:off x="6336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47"/>
          <p:cNvSpPr/>
          <p:nvPr/>
        </p:nvSpPr>
        <p:spPr>
          <a:xfrm>
            <a:off x="6336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148"/>
          <p:cNvSpPr/>
          <p:nvPr/>
        </p:nvSpPr>
        <p:spPr>
          <a:xfrm>
            <a:off x="6336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49"/>
          <p:cNvSpPr/>
          <p:nvPr/>
        </p:nvSpPr>
        <p:spPr>
          <a:xfrm>
            <a:off x="6336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50"/>
          <p:cNvSpPr/>
          <p:nvPr/>
        </p:nvSpPr>
        <p:spPr>
          <a:xfrm>
            <a:off x="6552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51"/>
          <p:cNvSpPr/>
          <p:nvPr/>
        </p:nvSpPr>
        <p:spPr>
          <a:xfrm>
            <a:off x="6552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52"/>
          <p:cNvSpPr/>
          <p:nvPr/>
        </p:nvSpPr>
        <p:spPr>
          <a:xfrm>
            <a:off x="6552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53"/>
          <p:cNvSpPr/>
          <p:nvPr/>
        </p:nvSpPr>
        <p:spPr>
          <a:xfrm>
            <a:off x="6552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54"/>
          <p:cNvSpPr/>
          <p:nvPr/>
        </p:nvSpPr>
        <p:spPr>
          <a:xfrm>
            <a:off x="6552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55"/>
          <p:cNvSpPr/>
          <p:nvPr/>
        </p:nvSpPr>
        <p:spPr>
          <a:xfrm>
            <a:off x="6552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56"/>
          <p:cNvSpPr/>
          <p:nvPr/>
        </p:nvSpPr>
        <p:spPr>
          <a:xfrm>
            <a:off x="6552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57"/>
          <p:cNvSpPr/>
          <p:nvPr/>
        </p:nvSpPr>
        <p:spPr>
          <a:xfrm>
            <a:off x="6768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58"/>
          <p:cNvSpPr/>
          <p:nvPr/>
        </p:nvSpPr>
        <p:spPr>
          <a:xfrm>
            <a:off x="6768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59"/>
          <p:cNvSpPr/>
          <p:nvPr/>
        </p:nvSpPr>
        <p:spPr>
          <a:xfrm>
            <a:off x="6768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60"/>
          <p:cNvSpPr/>
          <p:nvPr/>
        </p:nvSpPr>
        <p:spPr>
          <a:xfrm>
            <a:off x="6768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61"/>
          <p:cNvSpPr/>
          <p:nvPr/>
        </p:nvSpPr>
        <p:spPr>
          <a:xfrm>
            <a:off x="6768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62"/>
          <p:cNvSpPr/>
          <p:nvPr/>
        </p:nvSpPr>
        <p:spPr>
          <a:xfrm>
            <a:off x="6768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63"/>
          <p:cNvSpPr/>
          <p:nvPr/>
        </p:nvSpPr>
        <p:spPr>
          <a:xfrm>
            <a:off x="6768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64"/>
          <p:cNvSpPr/>
          <p:nvPr/>
        </p:nvSpPr>
        <p:spPr>
          <a:xfrm>
            <a:off x="6984000" y="259200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65"/>
          <p:cNvSpPr/>
          <p:nvPr/>
        </p:nvSpPr>
        <p:spPr>
          <a:xfrm>
            <a:off x="6984000" y="272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66"/>
          <p:cNvSpPr/>
          <p:nvPr/>
        </p:nvSpPr>
        <p:spPr>
          <a:xfrm>
            <a:off x="6984000" y="2868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67"/>
          <p:cNvSpPr/>
          <p:nvPr/>
        </p:nvSpPr>
        <p:spPr>
          <a:xfrm>
            <a:off x="6984000" y="3012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68"/>
          <p:cNvSpPr/>
          <p:nvPr/>
        </p:nvSpPr>
        <p:spPr>
          <a:xfrm>
            <a:off x="6984000" y="3156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69"/>
          <p:cNvSpPr/>
          <p:nvPr/>
        </p:nvSpPr>
        <p:spPr>
          <a:xfrm>
            <a:off x="6984000" y="3300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70"/>
          <p:cNvSpPr/>
          <p:nvPr/>
        </p:nvSpPr>
        <p:spPr>
          <a:xfrm>
            <a:off x="6984000" y="3444840"/>
            <a:ext cx="1414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71"/>
          <p:cNvSpPr/>
          <p:nvPr/>
        </p:nvSpPr>
        <p:spPr>
          <a:xfrm>
            <a:off x="2592000" y="1973520"/>
            <a:ext cx="776880" cy="583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44720" y="72000"/>
            <a:ext cx="7410600" cy="10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3600" spc="-1" strike="noStrike">
                <a:solidFill>
                  <a:srgbClr val="ffffff"/>
                </a:solidFill>
                <a:latin typeface="Arial"/>
                <a:ea typeface="DejaVu Sans"/>
              </a:rPr>
              <a:t>Run kmers over MSA and keep the matches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432000" y="2369880"/>
            <a:ext cx="7267320" cy="289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3"/>
          <p:cNvSpPr/>
          <p:nvPr/>
        </p:nvSpPr>
        <p:spPr>
          <a:xfrm>
            <a:off x="196344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4"/>
          <p:cNvSpPr/>
          <p:nvPr/>
        </p:nvSpPr>
        <p:spPr>
          <a:xfrm>
            <a:off x="233100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5"/>
          <p:cNvSpPr/>
          <p:nvPr/>
        </p:nvSpPr>
        <p:spPr>
          <a:xfrm>
            <a:off x="269856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6"/>
          <p:cNvSpPr/>
          <p:nvPr/>
        </p:nvSpPr>
        <p:spPr>
          <a:xfrm>
            <a:off x="79956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7"/>
          <p:cNvSpPr/>
          <p:nvPr/>
        </p:nvSpPr>
        <p:spPr>
          <a:xfrm>
            <a:off x="116712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8"/>
          <p:cNvSpPr/>
          <p:nvPr/>
        </p:nvSpPr>
        <p:spPr>
          <a:xfrm>
            <a:off x="153468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9"/>
          <p:cNvSpPr/>
          <p:nvPr/>
        </p:nvSpPr>
        <p:spPr>
          <a:xfrm>
            <a:off x="312732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10"/>
          <p:cNvSpPr/>
          <p:nvPr/>
        </p:nvSpPr>
        <p:spPr>
          <a:xfrm>
            <a:off x="349488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11"/>
          <p:cNvSpPr/>
          <p:nvPr/>
        </p:nvSpPr>
        <p:spPr>
          <a:xfrm>
            <a:off x="386244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2"/>
          <p:cNvSpPr/>
          <p:nvPr/>
        </p:nvSpPr>
        <p:spPr>
          <a:xfrm>
            <a:off x="429120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3"/>
          <p:cNvSpPr/>
          <p:nvPr/>
        </p:nvSpPr>
        <p:spPr>
          <a:xfrm>
            <a:off x="465876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14"/>
          <p:cNvSpPr/>
          <p:nvPr/>
        </p:nvSpPr>
        <p:spPr>
          <a:xfrm>
            <a:off x="502632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15"/>
          <p:cNvSpPr/>
          <p:nvPr/>
        </p:nvSpPr>
        <p:spPr>
          <a:xfrm>
            <a:off x="545508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16"/>
          <p:cNvSpPr/>
          <p:nvPr/>
        </p:nvSpPr>
        <p:spPr>
          <a:xfrm>
            <a:off x="582264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17"/>
          <p:cNvSpPr/>
          <p:nvPr/>
        </p:nvSpPr>
        <p:spPr>
          <a:xfrm>
            <a:off x="619020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18"/>
          <p:cNvSpPr/>
          <p:nvPr/>
        </p:nvSpPr>
        <p:spPr>
          <a:xfrm>
            <a:off x="661896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19"/>
          <p:cNvSpPr/>
          <p:nvPr/>
        </p:nvSpPr>
        <p:spPr>
          <a:xfrm>
            <a:off x="698652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20"/>
          <p:cNvSpPr/>
          <p:nvPr/>
        </p:nvSpPr>
        <p:spPr>
          <a:xfrm>
            <a:off x="7354080" y="212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21"/>
          <p:cNvSpPr/>
          <p:nvPr/>
        </p:nvSpPr>
        <p:spPr>
          <a:xfrm>
            <a:off x="79956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2"/>
          <p:cNvSpPr/>
          <p:nvPr/>
        </p:nvSpPr>
        <p:spPr>
          <a:xfrm>
            <a:off x="116712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23"/>
          <p:cNvSpPr/>
          <p:nvPr/>
        </p:nvSpPr>
        <p:spPr>
          <a:xfrm>
            <a:off x="153468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24"/>
          <p:cNvSpPr/>
          <p:nvPr/>
        </p:nvSpPr>
        <p:spPr>
          <a:xfrm>
            <a:off x="196344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5"/>
          <p:cNvSpPr/>
          <p:nvPr/>
        </p:nvSpPr>
        <p:spPr>
          <a:xfrm>
            <a:off x="233100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26"/>
          <p:cNvSpPr/>
          <p:nvPr/>
        </p:nvSpPr>
        <p:spPr>
          <a:xfrm>
            <a:off x="269856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27"/>
          <p:cNvSpPr/>
          <p:nvPr/>
        </p:nvSpPr>
        <p:spPr>
          <a:xfrm>
            <a:off x="312732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28"/>
          <p:cNvSpPr/>
          <p:nvPr/>
        </p:nvSpPr>
        <p:spPr>
          <a:xfrm>
            <a:off x="465876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29"/>
          <p:cNvSpPr/>
          <p:nvPr/>
        </p:nvSpPr>
        <p:spPr>
          <a:xfrm>
            <a:off x="502632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30"/>
          <p:cNvSpPr/>
          <p:nvPr/>
        </p:nvSpPr>
        <p:spPr>
          <a:xfrm>
            <a:off x="349488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31"/>
          <p:cNvSpPr/>
          <p:nvPr/>
        </p:nvSpPr>
        <p:spPr>
          <a:xfrm>
            <a:off x="386244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32"/>
          <p:cNvSpPr/>
          <p:nvPr/>
        </p:nvSpPr>
        <p:spPr>
          <a:xfrm>
            <a:off x="5455080" y="1829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33"/>
          <p:cNvSpPr/>
          <p:nvPr/>
        </p:nvSpPr>
        <p:spPr>
          <a:xfrm>
            <a:off x="5822640" y="158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34"/>
          <p:cNvSpPr/>
          <p:nvPr/>
        </p:nvSpPr>
        <p:spPr>
          <a:xfrm>
            <a:off x="6190920" y="1829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35"/>
          <p:cNvSpPr/>
          <p:nvPr/>
        </p:nvSpPr>
        <p:spPr>
          <a:xfrm>
            <a:off x="5822640" y="187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36"/>
          <p:cNvSpPr/>
          <p:nvPr/>
        </p:nvSpPr>
        <p:spPr>
          <a:xfrm>
            <a:off x="432000" y="3593880"/>
            <a:ext cx="7267320" cy="289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37"/>
          <p:cNvSpPr/>
          <p:nvPr/>
        </p:nvSpPr>
        <p:spPr>
          <a:xfrm>
            <a:off x="196344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38"/>
          <p:cNvSpPr/>
          <p:nvPr/>
        </p:nvSpPr>
        <p:spPr>
          <a:xfrm>
            <a:off x="233100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39"/>
          <p:cNvSpPr/>
          <p:nvPr/>
        </p:nvSpPr>
        <p:spPr>
          <a:xfrm>
            <a:off x="269856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40"/>
          <p:cNvSpPr/>
          <p:nvPr/>
        </p:nvSpPr>
        <p:spPr>
          <a:xfrm>
            <a:off x="79956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41"/>
          <p:cNvSpPr/>
          <p:nvPr/>
        </p:nvSpPr>
        <p:spPr>
          <a:xfrm>
            <a:off x="116712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42"/>
          <p:cNvSpPr/>
          <p:nvPr/>
        </p:nvSpPr>
        <p:spPr>
          <a:xfrm>
            <a:off x="153468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43"/>
          <p:cNvSpPr/>
          <p:nvPr/>
        </p:nvSpPr>
        <p:spPr>
          <a:xfrm>
            <a:off x="312732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44"/>
          <p:cNvSpPr/>
          <p:nvPr/>
        </p:nvSpPr>
        <p:spPr>
          <a:xfrm>
            <a:off x="349488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45"/>
          <p:cNvSpPr/>
          <p:nvPr/>
        </p:nvSpPr>
        <p:spPr>
          <a:xfrm>
            <a:off x="386244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46"/>
          <p:cNvSpPr/>
          <p:nvPr/>
        </p:nvSpPr>
        <p:spPr>
          <a:xfrm>
            <a:off x="429120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47"/>
          <p:cNvSpPr/>
          <p:nvPr/>
        </p:nvSpPr>
        <p:spPr>
          <a:xfrm>
            <a:off x="465876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48"/>
          <p:cNvSpPr/>
          <p:nvPr/>
        </p:nvSpPr>
        <p:spPr>
          <a:xfrm>
            <a:off x="502632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49"/>
          <p:cNvSpPr/>
          <p:nvPr/>
        </p:nvSpPr>
        <p:spPr>
          <a:xfrm>
            <a:off x="545508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50"/>
          <p:cNvSpPr/>
          <p:nvPr/>
        </p:nvSpPr>
        <p:spPr>
          <a:xfrm>
            <a:off x="582264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51"/>
          <p:cNvSpPr/>
          <p:nvPr/>
        </p:nvSpPr>
        <p:spPr>
          <a:xfrm>
            <a:off x="619020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52"/>
          <p:cNvSpPr/>
          <p:nvPr/>
        </p:nvSpPr>
        <p:spPr>
          <a:xfrm>
            <a:off x="661896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53"/>
          <p:cNvSpPr/>
          <p:nvPr/>
        </p:nvSpPr>
        <p:spPr>
          <a:xfrm>
            <a:off x="698652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54"/>
          <p:cNvSpPr/>
          <p:nvPr/>
        </p:nvSpPr>
        <p:spPr>
          <a:xfrm>
            <a:off x="7354080" y="3348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55"/>
          <p:cNvSpPr/>
          <p:nvPr/>
        </p:nvSpPr>
        <p:spPr>
          <a:xfrm>
            <a:off x="79956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56"/>
          <p:cNvSpPr/>
          <p:nvPr/>
        </p:nvSpPr>
        <p:spPr>
          <a:xfrm>
            <a:off x="116712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57"/>
          <p:cNvSpPr/>
          <p:nvPr/>
        </p:nvSpPr>
        <p:spPr>
          <a:xfrm>
            <a:off x="153468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58"/>
          <p:cNvSpPr/>
          <p:nvPr/>
        </p:nvSpPr>
        <p:spPr>
          <a:xfrm>
            <a:off x="196344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59"/>
          <p:cNvSpPr/>
          <p:nvPr/>
        </p:nvSpPr>
        <p:spPr>
          <a:xfrm>
            <a:off x="233100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60"/>
          <p:cNvSpPr/>
          <p:nvPr/>
        </p:nvSpPr>
        <p:spPr>
          <a:xfrm>
            <a:off x="269856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61"/>
          <p:cNvSpPr/>
          <p:nvPr/>
        </p:nvSpPr>
        <p:spPr>
          <a:xfrm>
            <a:off x="386244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62"/>
          <p:cNvSpPr/>
          <p:nvPr/>
        </p:nvSpPr>
        <p:spPr>
          <a:xfrm>
            <a:off x="5455080" y="3053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63"/>
          <p:cNvSpPr/>
          <p:nvPr/>
        </p:nvSpPr>
        <p:spPr>
          <a:xfrm>
            <a:off x="5822640" y="2808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64"/>
          <p:cNvSpPr/>
          <p:nvPr/>
        </p:nvSpPr>
        <p:spPr>
          <a:xfrm>
            <a:off x="6190920" y="3053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65"/>
          <p:cNvSpPr/>
          <p:nvPr/>
        </p:nvSpPr>
        <p:spPr>
          <a:xfrm>
            <a:off x="6618960" y="3053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66"/>
          <p:cNvSpPr/>
          <p:nvPr/>
        </p:nvSpPr>
        <p:spPr>
          <a:xfrm>
            <a:off x="5822640" y="3102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67"/>
          <p:cNvSpPr/>
          <p:nvPr/>
        </p:nvSpPr>
        <p:spPr>
          <a:xfrm>
            <a:off x="432000" y="4889880"/>
            <a:ext cx="7267320" cy="289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68"/>
          <p:cNvSpPr/>
          <p:nvPr/>
        </p:nvSpPr>
        <p:spPr>
          <a:xfrm>
            <a:off x="196344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69"/>
          <p:cNvSpPr/>
          <p:nvPr/>
        </p:nvSpPr>
        <p:spPr>
          <a:xfrm>
            <a:off x="233100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70"/>
          <p:cNvSpPr/>
          <p:nvPr/>
        </p:nvSpPr>
        <p:spPr>
          <a:xfrm>
            <a:off x="269856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71"/>
          <p:cNvSpPr/>
          <p:nvPr/>
        </p:nvSpPr>
        <p:spPr>
          <a:xfrm>
            <a:off x="79956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72"/>
          <p:cNvSpPr/>
          <p:nvPr/>
        </p:nvSpPr>
        <p:spPr>
          <a:xfrm>
            <a:off x="116712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73"/>
          <p:cNvSpPr/>
          <p:nvPr/>
        </p:nvSpPr>
        <p:spPr>
          <a:xfrm>
            <a:off x="153468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74"/>
          <p:cNvSpPr/>
          <p:nvPr/>
        </p:nvSpPr>
        <p:spPr>
          <a:xfrm>
            <a:off x="312732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75"/>
          <p:cNvSpPr/>
          <p:nvPr/>
        </p:nvSpPr>
        <p:spPr>
          <a:xfrm>
            <a:off x="349488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76"/>
          <p:cNvSpPr/>
          <p:nvPr/>
        </p:nvSpPr>
        <p:spPr>
          <a:xfrm>
            <a:off x="386244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77"/>
          <p:cNvSpPr/>
          <p:nvPr/>
        </p:nvSpPr>
        <p:spPr>
          <a:xfrm>
            <a:off x="429120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78"/>
          <p:cNvSpPr/>
          <p:nvPr/>
        </p:nvSpPr>
        <p:spPr>
          <a:xfrm>
            <a:off x="465876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79"/>
          <p:cNvSpPr/>
          <p:nvPr/>
        </p:nvSpPr>
        <p:spPr>
          <a:xfrm>
            <a:off x="502632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80"/>
          <p:cNvSpPr/>
          <p:nvPr/>
        </p:nvSpPr>
        <p:spPr>
          <a:xfrm>
            <a:off x="545508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81"/>
          <p:cNvSpPr/>
          <p:nvPr/>
        </p:nvSpPr>
        <p:spPr>
          <a:xfrm>
            <a:off x="582264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82"/>
          <p:cNvSpPr/>
          <p:nvPr/>
        </p:nvSpPr>
        <p:spPr>
          <a:xfrm>
            <a:off x="619020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83"/>
          <p:cNvSpPr/>
          <p:nvPr/>
        </p:nvSpPr>
        <p:spPr>
          <a:xfrm>
            <a:off x="661896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84"/>
          <p:cNvSpPr/>
          <p:nvPr/>
        </p:nvSpPr>
        <p:spPr>
          <a:xfrm>
            <a:off x="698652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85"/>
          <p:cNvSpPr/>
          <p:nvPr/>
        </p:nvSpPr>
        <p:spPr>
          <a:xfrm>
            <a:off x="7354080" y="4644360"/>
            <a:ext cx="300960" cy="1422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86"/>
          <p:cNvSpPr/>
          <p:nvPr/>
        </p:nvSpPr>
        <p:spPr>
          <a:xfrm>
            <a:off x="79956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87"/>
          <p:cNvSpPr/>
          <p:nvPr/>
        </p:nvSpPr>
        <p:spPr>
          <a:xfrm>
            <a:off x="116712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88"/>
          <p:cNvSpPr/>
          <p:nvPr/>
        </p:nvSpPr>
        <p:spPr>
          <a:xfrm>
            <a:off x="153468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89"/>
          <p:cNvSpPr/>
          <p:nvPr/>
        </p:nvSpPr>
        <p:spPr>
          <a:xfrm>
            <a:off x="196344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90"/>
          <p:cNvSpPr/>
          <p:nvPr/>
        </p:nvSpPr>
        <p:spPr>
          <a:xfrm>
            <a:off x="233100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91"/>
          <p:cNvSpPr/>
          <p:nvPr/>
        </p:nvSpPr>
        <p:spPr>
          <a:xfrm>
            <a:off x="269856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92"/>
          <p:cNvSpPr/>
          <p:nvPr/>
        </p:nvSpPr>
        <p:spPr>
          <a:xfrm>
            <a:off x="312732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93"/>
          <p:cNvSpPr/>
          <p:nvPr/>
        </p:nvSpPr>
        <p:spPr>
          <a:xfrm>
            <a:off x="465876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94"/>
          <p:cNvSpPr/>
          <p:nvPr/>
        </p:nvSpPr>
        <p:spPr>
          <a:xfrm>
            <a:off x="502632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95"/>
          <p:cNvSpPr/>
          <p:nvPr/>
        </p:nvSpPr>
        <p:spPr>
          <a:xfrm>
            <a:off x="349488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96"/>
          <p:cNvSpPr/>
          <p:nvPr/>
        </p:nvSpPr>
        <p:spPr>
          <a:xfrm>
            <a:off x="5455080" y="4349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97"/>
          <p:cNvSpPr/>
          <p:nvPr/>
        </p:nvSpPr>
        <p:spPr>
          <a:xfrm>
            <a:off x="5822640" y="410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98"/>
          <p:cNvSpPr/>
          <p:nvPr/>
        </p:nvSpPr>
        <p:spPr>
          <a:xfrm>
            <a:off x="6190920" y="4349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99"/>
          <p:cNvSpPr/>
          <p:nvPr/>
        </p:nvSpPr>
        <p:spPr>
          <a:xfrm>
            <a:off x="6618960" y="434952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100"/>
          <p:cNvSpPr/>
          <p:nvPr/>
        </p:nvSpPr>
        <p:spPr>
          <a:xfrm>
            <a:off x="5822640" y="439884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101"/>
          <p:cNvSpPr/>
          <p:nvPr/>
        </p:nvSpPr>
        <p:spPr>
          <a:xfrm>
            <a:off x="6606360" y="1872000"/>
            <a:ext cx="300960" cy="1911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102"/>
          <p:cNvSpPr/>
          <p:nvPr/>
        </p:nvSpPr>
        <p:spPr>
          <a:xfrm>
            <a:off x="6605640" y="158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103"/>
          <p:cNvSpPr/>
          <p:nvPr/>
        </p:nvSpPr>
        <p:spPr>
          <a:xfrm>
            <a:off x="3870360" y="432000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104"/>
          <p:cNvSpPr/>
          <p:nvPr/>
        </p:nvSpPr>
        <p:spPr>
          <a:xfrm>
            <a:off x="4302360" y="432000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105"/>
          <p:cNvSpPr/>
          <p:nvPr/>
        </p:nvSpPr>
        <p:spPr>
          <a:xfrm>
            <a:off x="3509640" y="410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106"/>
          <p:cNvSpPr/>
          <p:nvPr/>
        </p:nvSpPr>
        <p:spPr>
          <a:xfrm>
            <a:off x="5040000" y="410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107"/>
          <p:cNvSpPr/>
          <p:nvPr/>
        </p:nvSpPr>
        <p:spPr>
          <a:xfrm>
            <a:off x="4302360" y="306684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108"/>
          <p:cNvSpPr/>
          <p:nvPr/>
        </p:nvSpPr>
        <p:spPr>
          <a:xfrm>
            <a:off x="4662360" y="306684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09"/>
          <p:cNvSpPr/>
          <p:nvPr/>
        </p:nvSpPr>
        <p:spPr>
          <a:xfrm>
            <a:off x="5040000" y="306684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10"/>
          <p:cNvSpPr/>
          <p:nvPr/>
        </p:nvSpPr>
        <p:spPr>
          <a:xfrm>
            <a:off x="3510360" y="306684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111"/>
          <p:cNvSpPr/>
          <p:nvPr/>
        </p:nvSpPr>
        <p:spPr>
          <a:xfrm>
            <a:off x="3150360" y="306684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112"/>
          <p:cNvSpPr/>
          <p:nvPr/>
        </p:nvSpPr>
        <p:spPr>
          <a:xfrm>
            <a:off x="3869640" y="282816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113"/>
          <p:cNvSpPr/>
          <p:nvPr/>
        </p:nvSpPr>
        <p:spPr>
          <a:xfrm>
            <a:off x="4661640" y="410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114"/>
          <p:cNvSpPr/>
          <p:nvPr/>
        </p:nvSpPr>
        <p:spPr>
          <a:xfrm>
            <a:off x="3149640" y="410400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115"/>
          <p:cNvSpPr/>
          <p:nvPr/>
        </p:nvSpPr>
        <p:spPr>
          <a:xfrm>
            <a:off x="5021640" y="160416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116"/>
          <p:cNvSpPr/>
          <p:nvPr/>
        </p:nvSpPr>
        <p:spPr>
          <a:xfrm>
            <a:off x="4661640" y="1604160"/>
            <a:ext cx="301680" cy="1911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117"/>
          <p:cNvSpPr/>
          <p:nvPr/>
        </p:nvSpPr>
        <p:spPr>
          <a:xfrm>
            <a:off x="4291200" y="1823760"/>
            <a:ext cx="300960" cy="24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118"/>
          <p:cNvSpPr/>
          <p:nvPr/>
        </p:nvSpPr>
        <p:spPr>
          <a:xfrm>
            <a:off x="7920000" y="864000"/>
            <a:ext cx="1795320" cy="42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  <a:ea typeface="DejaVu Sans"/>
              </a:rPr>
              <a:t>Exact matches:</a:t>
            </a:r>
            <a:endParaRPr b="0" lang="en-CA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118"/>
              </a:spcBef>
              <a:spcAft>
                <a:spcPts val="3118"/>
              </a:spcAft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CA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118"/>
              </a:spcBef>
              <a:spcAft>
                <a:spcPts val="3118"/>
              </a:spcAft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en-CA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118"/>
              </a:spcBef>
              <a:spcAft>
                <a:spcPts val="3118"/>
              </a:spcAft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b="0" lang="en-CA" sz="26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44000" y="216000"/>
            <a:ext cx="7483320" cy="82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600" spc="-1" strike="noStrike">
                <a:solidFill>
                  <a:srgbClr val="ffffff"/>
                </a:solidFill>
                <a:latin typeface="Arial"/>
                <a:ea typeface="DejaVu Sans"/>
              </a:rPr>
              <a:t>Analyze your data, already knowing the most similar organism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519" name="" descr=""/>
          <p:cNvPicPr/>
          <p:nvPr/>
        </p:nvPicPr>
        <p:blipFill>
          <a:blip r:embed="rId1"/>
          <a:stretch/>
        </p:blipFill>
        <p:spPr>
          <a:xfrm>
            <a:off x="504000" y="2231640"/>
            <a:ext cx="3585600" cy="2975760"/>
          </a:xfrm>
          <a:prstGeom prst="rect">
            <a:avLst/>
          </a:prstGeom>
          <a:ln>
            <a:noFill/>
          </a:ln>
        </p:spPr>
      </p:pic>
      <p:sp>
        <p:nvSpPr>
          <p:cNvPr id="520" name="CustomShape 2"/>
          <p:cNvSpPr/>
          <p:nvPr/>
        </p:nvSpPr>
        <p:spPr>
          <a:xfrm>
            <a:off x="3672000" y="1656000"/>
            <a:ext cx="426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3"/>
          <p:cNvSpPr/>
          <p:nvPr/>
        </p:nvSpPr>
        <p:spPr>
          <a:xfrm>
            <a:off x="2016000" y="1656000"/>
            <a:ext cx="426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4"/>
          <p:cNvSpPr/>
          <p:nvPr/>
        </p:nvSpPr>
        <p:spPr>
          <a:xfrm>
            <a:off x="432000" y="1656000"/>
            <a:ext cx="426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5"/>
          <p:cNvSpPr/>
          <p:nvPr/>
        </p:nvSpPr>
        <p:spPr>
          <a:xfrm rot="16155000">
            <a:off x="4248000" y="331164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24" name="" descr=""/>
          <p:cNvPicPr/>
          <p:nvPr/>
        </p:nvPicPr>
        <p:blipFill>
          <a:blip r:embed="rId2"/>
          <a:stretch/>
        </p:blipFill>
        <p:spPr>
          <a:xfrm>
            <a:off x="4968000" y="2203560"/>
            <a:ext cx="3585600" cy="2975760"/>
          </a:xfrm>
          <a:prstGeom prst="rect">
            <a:avLst/>
          </a:prstGeom>
          <a:ln>
            <a:noFill/>
          </a:ln>
        </p:spPr>
      </p:pic>
      <p:sp>
        <p:nvSpPr>
          <p:cNvPr id="525" name="CustomShape 6"/>
          <p:cNvSpPr/>
          <p:nvPr/>
        </p:nvSpPr>
        <p:spPr>
          <a:xfrm>
            <a:off x="8136360" y="1656000"/>
            <a:ext cx="426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7"/>
          <p:cNvSpPr/>
          <p:nvPr/>
        </p:nvSpPr>
        <p:spPr>
          <a:xfrm>
            <a:off x="6480360" y="1656000"/>
            <a:ext cx="426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8"/>
          <p:cNvSpPr/>
          <p:nvPr/>
        </p:nvSpPr>
        <p:spPr>
          <a:xfrm>
            <a:off x="4896360" y="1656000"/>
            <a:ext cx="426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Line 9"/>
          <p:cNvSpPr/>
          <p:nvPr/>
        </p:nvSpPr>
        <p:spPr>
          <a:xfrm>
            <a:off x="7858800" y="2939760"/>
            <a:ext cx="721800" cy="63648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10"/>
          <p:cNvSpPr/>
          <p:nvPr/>
        </p:nvSpPr>
        <p:spPr>
          <a:xfrm>
            <a:off x="8712360" y="3528720"/>
            <a:ext cx="426960" cy="426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144000" y="350640"/>
            <a:ext cx="7266600" cy="6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ffffff"/>
                </a:solidFill>
                <a:latin typeface="Arial"/>
                <a:ea typeface="DejaVu Sans"/>
              </a:rPr>
              <a:t>On the Sunway Taihu Light</a:t>
            </a:r>
            <a:endParaRPr b="0" lang="en-CA" sz="4000" spc="-1" strike="noStrike">
              <a:latin typeface="Arial"/>
            </a:endParaRPr>
          </a:p>
        </p:txBody>
      </p:sp>
      <p:pic>
        <p:nvPicPr>
          <p:cNvPr id="531" name="" descr=""/>
          <p:cNvPicPr/>
          <p:nvPr/>
        </p:nvPicPr>
        <p:blipFill>
          <a:blip r:embed="rId1"/>
          <a:stretch/>
        </p:blipFill>
        <p:spPr>
          <a:xfrm>
            <a:off x="5040000" y="1778040"/>
            <a:ext cx="4922280" cy="3815280"/>
          </a:xfrm>
          <a:prstGeom prst="rect">
            <a:avLst/>
          </a:prstGeom>
          <a:ln>
            <a:noFill/>
          </a:ln>
        </p:spPr>
      </p:pic>
      <p:pic>
        <p:nvPicPr>
          <p:cNvPr id="532" name="" descr=""/>
          <p:cNvPicPr/>
          <p:nvPr/>
        </p:nvPicPr>
        <p:blipFill>
          <a:blip r:embed="rId2"/>
          <a:stretch/>
        </p:blipFill>
        <p:spPr>
          <a:xfrm>
            <a:off x="0" y="10800"/>
            <a:ext cx="6548400" cy="3153600"/>
          </a:xfrm>
          <a:prstGeom prst="rect">
            <a:avLst/>
          </a:prstGeom>
          <a:ln>
            <a:noFill/>
          </a:ln>
        </p:spPr>
      </p:pic>
      <p:sp>
        <p:nvSpPr>
          <p:cNvPr id="533" name="CustomShape 2"/>
          <p:cNvSpPr/>
          <p:nvPr/>
        </p:nvSpPr>
        <p:spPr>
          <a:xfrm>
            <a:off x="6264000" y="0"/>
            <a:ext cx="2156400" cy="1652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3"/>
          <p:cNvSpPr/>
          <p:nvPr/>
        </p:nvSpPr>
        <p:spPr>
          <a:xfrm>
            <a:off x="360000" y="3456000"/>
            <a:ext cx="4748400" cy="136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Kmer matching between DNA sequences is </a:t>
            </a:r>
            <a:r>
              <a:rPr b="1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Embarrasingly Parallel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(a problem easily seperated into segments)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2520000" y="5112000"/>
            <a:ext cx="2807640" cy="39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100" spc="-1" strike="noStrike">
                <a:solidFill>
                  <a:srgbClr val="000000"/>
                </a:solidFill>
                <a:latin typeface="Arial"/>
                <a:ea typeface="DejaVu Sans"/>
              </a:rPr>
              <a:t>Image from the Sunway TaihuLight Users Introduction</a:t>
            </a:r>
            <a:endParaRPr b="0" lang="en-CA" sz="11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6535800" cy="5666760"/>
          </a:xfrm>
          <a:prstGeom prst="rect">
            <a:avLst/>
          </a:prstGeom>
          <a:ln>
            <a:noFill/>
          </a:ln>
        </p:spPr>
      </p:pic>
      <p:sp>
        <p:nvSpPr>
          <p:cNvPr id="537" name="CustomShape 1"/>
          <p:cNvSpPr/>
          <p:nvPr/>
        </p:nvSpPr>
        <p:spPr>
          <a:xfrm>
            <a:off x="6509520" y="-72000"/>
            <a:ext cx="1940400" cy="1868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2"/>
          <p:cNvSpPr/>
          <p:nvPr/>
        </p:nvSpPr>
        <p:spPr>
          <a:xfrm rot="5397000">
            <a:off x="2236680" y="505440"/>
            <a:ext cx="499320" cy="642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3"/>
          <p:cNvSpPr/>
          <p:nvPr/>
        </p:nvSpPr>
        <p:spPr>
          <a:xfrm rot="5397000">
            <a:off x="1731600" y="1656720"/>
            <a:ext cx="499320" cy="642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4"/>
          <p:cNvSpPr/>
          <p:nvPr/>
        </p:nvSpPr>
        <p:spPr>
          <a:xfrm rot="5397000">
            <a:off x="6267600" y="2808720"/>
            <a:ext cx="499320" cy="642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5"/>
          <p:cNvSpPr/>
          <p:nvPr/>
        </p:nvSpPr>
        <p:spPr>
          <a:xfrm>
            <a:off x="7056000" y="864000"/>
            <a:ext cx="2444400" cy="282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Right Tools for the Job:</a:t>
            </a:r>
            <a:endParaRPr b="0" lang="en-CA" sz="24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C language</a:t>
            </a:r>
            <a:endParaRPr b="0" lang="en-CA" sz="24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MPI (Message Passing Interface)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542" name="CustomShape 6"/>
          <p:cNvSpPr/>
          <p:nvPr/>
        </p:nvSpPr>
        <p:spPr>
          <a:xfrm>
            <a:off x="6624000" y="5184000"/>
            <a:ext cx="3380400" cy="39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100" spc="-1" strike="noStrike">
                <a:solidFill>
                  <a:srgbClr val="000000"/>
                </a:solidFill>
                <a:latin typeface="Arial"/>
                <a:ea typeface="DejaVu Sans"/>
              </a:rPr>
              <a:t>Image from the Sunway TaihuLight Users Introduction</a:t>
            </a:r>
            <a:endParaRPr b="0" lang="en-CA" sz="11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216000" y="360000"/>
            <a:ext cx="7126560" cy="6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Results and Status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330480" y="1805400"/>
            <a:ext cx="6118560" cy="294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56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Single processor proof-of-concept complete</a:t>
            </a:r>
            <a:endParaRPr b="0" lang="en-CA" sz="24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Multiprocessing version almost complete, outputting kmer match locations</a:t>
            </a:r>
            <a:endParaRPr b="0" lang="en-CA" sz="24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Identifies closest matching sequence per region of MSA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6123600" y="1766520"/>
            <a:ext cx="3307320" cy="91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4"/>
          <p:cNvSpPr/>
          <p:nvPr/>
        </p:nvSpPr>
        <p:spPr>
          <a:xfrm>
            <a:off x="682056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5"/>
          <p:cNvSpPr/>
          <p:nvPr/>
        </p:nvSpPr>
        <p:spPr>
          <a:xfrm>
            <a:off x="698796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6"/>
          <p:cNvSpPr/>
          <p:nvPr/>
        </p:nvSpPr>
        <p:spPr>
          <a:xfrm>
            <a:off x="715536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7"/>
          <p:cNvSpPr/>
          <p:nvPr/>
        </p:nvSpPr>
        <p:spPr>
          <a:xfrm>
            <a:off x="629064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8"/>
          <p:cNvSpPr/>
          <p:nvPr/>
        </p:nvSpPr>
        <p:spPr>
          <a:xfrm>
            <a:off x="645840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9"/>
          <p:cNvSpPr/>
          <p:nvPr/>
        </p:nvSpPr>
        <p:spPr>
          <a:xfrm>
            <a:off x="662544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10"/>
          <p:cNvSpPr/>
          <p:nvPr/>
        </p:nvSpPr>
        <p:spPr>
          <a:xfrm>
            <a:off x="735048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11"/>
          <p:cNvSpPr/>
          <p:nvPr/>
        </p:nvSpPr>
        <p:spPr>
          <a:xfrm>
            <a:off x="751788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12"/>
          <p:cNvSpPr/>
          <p:nvPr/>
        </p:nvSpPr>
        <p:spPr>
          <a:xfrm>
            <a:off x="768492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13"/>
          <p:cNvSpPr/>
          <p:nvPr/>
        </p:nvSpPr>
        <p:spPr>
          <a:xfrm>
            <a:off x="788040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14"/>
          <p:cNvSpPr/>
          <p:nvPr/>
        </p:nvSpPr>
        <p:spPr>
          <a:xfrm>
            <a:off x="804780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15"/>
          <p:cNvSpPr/>
          <p:nvPr/>
        </p:nvSpPr>
        <p:spPr>
          <a:xfrm>
            <a:off x="821484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16"/>
          <p:cNvSpPr/>
          <p:nvPr/>
        </p:nvSpPr>
        <p:spPr>
          <a:xfrm>
            <a:off x="841032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7"/>
          <p:cNvSpPr/>
          <p:nvPr/>
        </p:nvSpPr>
        <p:spPr>
          <a:xfrm>
            <a:off x="857736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8"/>
          <p:cNvSpPr/>
          <p:nvPr/>
        </p:nvSpPr>
        <p:spPr>
          <a:xfrm>
            <a:off x="874476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19"/>
          <p:cNvSpPr/>
          <p:nvPr/>
        </p:nvSpPr>
        <p:spPr>
          <a:xfrm>
            <a:off x="8939880" y="168804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20"/>
          <p:cNvSpPr/>
          <p:nvPr/>
        </p:nvSpPr>
        <p:spPr>
          <a:xfrm>
            <a:off x="910728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1"/>
          <p:cNvSpPr/>
          <p:nvPr/>
        </p:nvSpPr>
        <p:spPr>
          <a:xfrm>
            <a:off x="9274680" y="168804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22"/>
          <p:cNvSpPr/>
          <p:nvPr/>
        </p:nvSpPr>
        <p:spPr>
          <a:xfrm>
            <a:off x="629064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23"/>
          <p:cNvSpPr/>
          <p:nvPr/>
        </p:nvSpPr>
        <p:spPr>
          <a:xfrm>
            <a:off x="6458400" y="1609920"/>
            <a:ext cx="13608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4"/>
          <p:cNvSpPr/>
          <p:nvPr/>
        </p:nvSpPr>
        <p:spPr>
          <a:xfrm>
            <a:off x="662544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5"/>
          <p:cNvSpPr/>
          <p:nvPr/>
        </p:nvSpPr>
        <p:spPr>
          <a:xfrm>
            <a:off x="682056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26"/>
          <p:cNvSpPr/>
          <p:nvPr/>
        </p:nvSpPr>
        <p:spPr>
          <a:xfrm>
            <a:off x="6987960" y="1609920"/>
            <a:ext cx="13608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27"/>
          <p:cNvSpPr/>
          <p:nvPr/>
        </p:nvSpPr>
        <p:spPr>
          <a:xfrm>
            <a:off x="715536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28"/>
          <p:cNvSpPr/>
          <p:nvPr/>
        </p:nvSpPr>
        <p:spPr>
          <a:xfrm>
            <a:off x="735048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9"/>
          <p:cNvSpPr/>
          <p:nvPr/>
        </p:nvSpPr>
        <p:spPr>
          <a:xfrm>
            <a:off x="8047800" y="1609920"/>
            <a:ext cx="13608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30"/>
          <p:cNvSpPr/>
          <p:nvPr/>
        </p:nvSpPr>
        <p:spPr>
          <a:xfrm>
            <a:off x="821484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31"/>
          <p:cNvSpPr/>
          <p:nvPr/>
        </p:nvSpPr>
        <p:spPr>
          <a:xfrm>
            <a:off x="7517880" y="1609920"/>
            <a:ext cx="13608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32"/>
          <p:cNvSpPr/>
          <p:nvPr/>
        </p:nvSpPr>
        <p:spPr>
          <a:xfrm>
            <a:off x="7684920" y="160992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33"/>
          <p:cNvSpPr/>
          <p:nvPr/>
        </p:nvSpPr>
        <p:spPr>
          <a:xfrm>
            <a:off x="8410320" y="159408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34"/>
          <p:cNvSpPr/>
          <p:nvPr/>
        </p:nvSpPr>
        <p:spPr>
          <a:xfrm>
            <a:off x="8577360" y="151560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35"/>
          <p:cNvSpPr/>
          <p:nvPr/>
        </p:nvSpPr>
        <p:spPr>
          <a:xfrm>
            <a:off x="8745120" y="159408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36"/>
          <p:cNvSpPr/>
          <p:nvPr/>
        </p:nvSpPr>
        <p:spPr>
          <a:xfrm>
            <a:off x="8577360" y="1609920"/>
            <a:ext cx="13608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37"/>
          <p:cNvSpPr/>
          <p:nvPr/>
        </p:nvSpPr>
        <p:spPr>
          <a:xfrm>
            <a:off x="6123600" y="2157480"/>
            <a:ext cx="3307320" cy="91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38"/>
          <p:cNvSpPr/>
          <p:nvPr/>
        </p:nvSpPr>
        <p:spPr>
          <a:xfrm>
            <a:off x="682056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39"/>
          <p:cNvSpPr/>
          <p:nvPr/>
        </p:nvSpPr>
        <p:spPr>
          <a:xfrm>
            <a:off x="698796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40"/>
          <p:cNvSpPr/>
          <p:nvPr/>
        </p:nvSpPr>
        <p:spPr>
          <a:xfrm>
            <a:off x="715536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41"/>
          <p:cNvSpPr/>
          <p:nvPr/>
        </p:nvSpPr>
        <p:spPr>
          <a:xfrm>
            <a:off x="629064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42"/>
          <p:cNvSpPr/>
          <p:nvPr/>
        </p:nvSpPr>
        <p:spPr>
          <a:xfrm>
            <a:off x="645840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43"/>
          <p:cNvSpPr/>
          <p:nvPr/>
        </p:nvSpPr>
        <p:spPr>
          <a:xfrm>
            <a:off x="662544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44"/>
          <p:cNvSpPr/>
          <p:nvPr/>
        </p:nvSpPr>
        <p:spPr>
          <a:xfrm>
            <a:off x="735048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45"/>
          <p:cNvSpPr/>
          <p:nvPr/>
        </p:nvSpPr>
        <p:spPr>
          <a:xfrm>
            <a:off x="751788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46"/>
          <p:cNvSpPr/>
          <p:nvPr/>
        </p:nvSpPr>
        <p:spPr>
          <a:xfrm>
            <a:off x="768492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47"/>
          <p:cNvSpPr/>
          <p:nvPr/>
        </p:nvSpPr>
        <p:spPr>
          <a:xfrm>
            <a:off x="788040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48"/>
          <p:cNvSpPr/>
          <p:nvPr/>
        </p:nvSpPr>
        <p:spPr>
          <a:xfrm>
            <a:off x="804780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49"/>
          <p:cNvSpPr/>
          <p:nvPr/>
        </p:nvSpPr>
        <p:spPr>
          <a:xfrm>
            <a:off x="821484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50"/>
          <p:cNvSpPr/>
          <p:nvPr/>
        </p:nvSpPr>
        <p:spPr>
          <a:xfrm>
            <a:off x="841032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51"/>
          <p:cNvSpPr/>
          <p:nvPr/>
        </p:nvSpPr>
        <p:spPr>
          <a:xfrm>
            <a:off x="857736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52"/>
          <p:cNvSpPr/>
          <p:nvPr/>
        </p:nvSpPr>
        <p:spPr>
          <a:xfrm>
            <a:off x="874476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53"/>
          <p:cNvSpPr/>
          <p:nvPr/>
        </p:nvSpPr>
        <p:spPr>
          <a:xfrm>
            <a:off x="8939880" y="2079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54"/>
          <p:cNvSpPr/>
          <p:nvPr/>
        </p:nvSpPr>
        <p:spPr>
          <a:xfrm>
            <a:off x="910728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55"/>
          <p:cNvSpPr/>
          <p:nvPr/>
        </p:nvSpPr>
        <p:spPr>
          <a:xfrm>
            <a:off x="9274680" y="2079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56"/>
          <p:cNvSpPr/>
          <p:nvPr/>
        </p:nvSpPr>
        <p:spPr>
          <a:xfrm>
            <a:off x="6290640" y="2000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57"/>
          <p:cNvSpPr/>
          <p:nvPr/>
        </p:nvSpPr>
        <p:spPr>
          <a:xfrm>
            <a:off x="6458400" y="2000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58"/>
          <p:cNvSpPr/>
          <p:nvPr/>
        </p:nvSpPr>
        <p:spPr>
          <a:xfrm>
            <a:off x="6625440" y="2000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CustomShape 59"/>
          <p:cNvSpPr/>
          <p:nvPr/>
        </p:nvSpPr>
        <p:spPr>
          <a:xfrm>
            <a:off x="6820560" y="2000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60"/>
          <p:cNvSpPr/>
          <p:nvPr/>
        </p:nvSpPr>
        <p:spPr>
          <a:xfrm>
            <a:off x="6987960" y="2000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61"/>
          <p:cNvSpPr/>
          <p:nvPr/>
        </p:nvSpPr>
        <p:spPr>
          <a:xfrm>
            <a:off x="7155360" y="2000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62"/>
          <p:cNvSpPr/>
          <p:nvPr/>
        </p:nvSpPr>
        <p:spPr>
          <a:xfrm>
            <a:off x="7684920" y="2000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63"/>
          <p:cNvSpPr/>
          <p:nvPr/>
        </p:nvSpPr>
        <p:spPr>
          <a:xfrm>
            <a:off x="8410320" y="198504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64"/>
          <p:cNvSpPr/>
          <p:nvPr/>
        </p:nvSpPr>
        <p:spPr>
          <a:xfrm>
            <a:off x="8577360" y="190656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65"/>
          <p:cNvSpPr/>
          <p:nvPr/>
        </p:nvSpPr>
        <p:spPr>
          <a:xfrm>
            <a:off x="8745120" y="198504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CustomShape 66"/>
          <p:cNvSpPr/>
          <p:nvPr/>
        </p:nvSpPr>
        <p:spPr>
          <a:xfrm>
            <a:off x="8939880" y="1985040"/>
            <a:ext cx="13644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67"/>
          <p:cNvSpPr/>
          <p:nvPr/>
        </p:nvSpPr>
        <p:spPr>
          <a:xfrm>
            <a:off x="8577360" y="2000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68"/>
          <p:cNvSpPr/>
          <p:nvPr/>
        </p:nvSpPr>
        <p:spPr>
          <a:xfrm>
            <a:off x="6123600" y="2571480"/>
            <a:ext cx="3307320" cy="91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69"/>
          <p:cNvSpPr/>
          <p:nvPr/>
        </p:nvSpPr>
        <p:spPr>
          <a:xfrm>
            <a:off x="682056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70"/>
          <p:cNvSpPr/>
          <p:nvPr/>
        </p:nvSpPr>
        <p:spPr>
          <a:xfrm>
            <a:off x="698796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71"/>
          <p:cNvSpPr/>
          <p:nvPr/>
        </p:nvSpPr>
        <p:spPr>
          <a:xfrm>
            <a:off x="715536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CustomShape 72"/>
          <p:cNvSpPr/>
          <p:nvPr/>
        </p:nvSpPr>
        <p:spPr>
          <a:xfrm>
            <a:off x="629064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73"/>
          <p:cNvSpPr/>
          <p:nvPr/>
        </p:nvSpPr>
        <p:spPr>
          <a:xfrm>
            <a:off x="645840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74"/>
          <p:cNvSpPr/>
          <p:nvPr/>
        </p:nvSpPr>
        <p:spPr>
          <a:xfrm>
            <a:off x="662544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75"/>
          <p:cNvSpPr/>
          <p:nvPr/>
        </p:nvSpPr>
        <p:spPr>
          <a:xfrm>
            <a:off x="735048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76"/>
          <p:cNvSpPr/>
          <p:nvPr/>
        </p:nvSpPr>
        <p:spPr>
          <a:xfrm>
            <a:off x="751788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77"/>
          <p:cNvSpPr/>
          <p:nvPr/>
        </p:nvSpPr>
        <p:spPr>
          <a:xfrm>
            <a:off x="768492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78"/>
          <p:cNvSpPr/>
          <p:nvPr/>
        </p:nvSpPr>
        <p:spPr>
          <a:xfrm>
            <a:off x="788040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79"/>
          <p:cNvSpPr/>
          <p:nvPr/>
        </p:nvSpPr>
        <p:spPr>
          <a:xfrm>
            <a:off x="804780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80"/>
          <p:cNvSpPr/>
          <p:nvPr/>
        </p:nvSpPr>
        <p:spPr>
          <a:xfrm>
            <a:off x="821484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81"/>
          <p:cNvSpPr/>
          <p:nvPr/>
        </p:nvSpPr>
        <p:spPr>
          <a:xfrm>
            <a:off x="841032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82"/>
          <p:cNvSpPr/>
          <p:nvPr/>
        </p:nvSpPr>
        <p:spPr>
          <a:xfrm>
            <a:off x="857736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83"/>
          <p:cNvSpPr/>
          <p:nvPr/>
        </p:nvSpPr>
        <p:spPr>
          <a:xfrm>
            <a:off x="874476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84"/>
          <p:cNvSpPr/>
          <p:nvPr/>
        </p:nvSpPr>
        <p:spPr>
          <a:xfrm>
            <a:off x="8939880" y="2493000"/>
            <a:ext cx="13644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85"/>
          <p:cNvSpPr/>
          <p:nvPr/>
        </p:nvSpPr>
        <p:spPr>
          <a:xfrm>
            <a:off x="910728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86"/>
          <p:cNvSpPr/>
          <p:nvPr/>
        </p:nvSpPr>
        <p:spPr>
          <a:xfrm>
            <a:off x="9274680" y="2493000"/>
            <a:ext cx="136080" cy="44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87"/>
          <p:cNvSpPr/>
          <p:nvPr/>
        </p:nvSpPr>
        <p:spPr>
          <a:xfrm>
            <a:off x="6290640" y="2414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88"/>
          <p:cNvSpPr/>
          <p:nvPr/>
        </p:nvSpPr>
        <p:spPr>
          <a:xfrm>
            <a:off x="6458400" y="2414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89"/>
          <p:cNvSpPr/>
          <p:nvPr/>
        </p:nvSpPr>
        <p:spPr>
          <a:xfrm>
            <a:off x="6625440" y="2414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90"/>
          <p:cNvSpPr/>
          <p:nvPr/>
        </p:nvSpPr>
        <p:spPr>
          <a:xfrm>
            <a:off x="6820560" y="2414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91"/>
          <p:cNvSpPr/>
          <p:nvPr/>
        </p:nvSpPr>
        <p:spPr>
          <a:xfrm>
            <a:off x="6987960" y="2414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92"/>
          <p:cNvSpPr/>
          <p:nvPr/>
        </p:nvSpPr>
        <p:spPr>
          <a:xfrm>
            <a:off x="7155360" y="2414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93"/>
          <p:cNvSpPr/>
          <p:nvPr/>
        </p:nvSpPr>
        <p:spPr>
          <a:xfrm>
            <a:off x="7350480" y="2414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94"/>
          <p:cNvSpPr/>
          <p:nvPr/>
        </p:nvSpPr>
        <p:spPr>
          <a:xfrm>
            <a:off x="8047800" y="2414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95"/>
          <p:cNvSpPr/>
          <p:nvPr/>
        </p:nvSpPr>
        <p:spPr>
          <a:xfrm>
            <a:off x="8214840" y="2414520"/>
            <a:ext cx="13644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96"/>
          <p:cNvSpPr/>
          <p:nvPr/>
        </p:nvSpPr>
        <p:spPr>
          <a:xfrm>
            <a:off x="7517880" y="2414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97"/>
          <p:cNvSpPr/>
          <p:nvPr/>
        </p:nvSpPr>
        <p:spPr>
          <a:xfrm>
            <a:off x="8410320" y="239904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98"/>
          <p:cNvSpPr/>
          <p:nvPr/>
        </p:nvSpPr>
        <p:spPr>
          <a:xfrm>
            <a:off x="8577360" y="232056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99"/>
          <p:cNvSpPr/>
          <p:nvPr/>
        </p:nvSpPr>
        <p:spPr>
          <a:xfrm>
            <a:off x="8745120" y="239904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100"/>
          <p:cNvSpPr/>
          <p:nvPr/>
        </p:nvSpPr>
        <p:spPr>
          <a:xfrm>
            <a:off x="8939880" y="2399040"/>
            <a:ext cx="13644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101"/>
          <p:cNvSpPr/>
          <p:nvPr/>
        </p:nvSpPr>
        <p:spPr>
          <a:xfrm>
            <a:off x="8577360" y="2414520"/>
            <a:ext cx="136080" cy="6012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102"/>
          <p:cNvSpPr/>
          <p:nvPr/>
        </p:nvSpPr>
        <p:spPr>
          <a:xfrm>
            <a:off x="8934120" y="1607760"/>
            <a:ext cx="136440" cy="59760"/>
          </a:xfrm>
          <a:custGeom>
            <a:avLst/>
            <a:gdLst/>
            <a:ahLst/>
            <a:rect l="l" t="t" r="r" b="b"/>
            <a:pathLst>
              <a:path w="1001" h="801">
                <a:moveTo>
                  <a:pt x="500" y="0"/>
                </a:moveTo>
                <a:cubicBezTo>
                  <a:pt x="783" y="0"/>
                  <a:pt x="1000" y="173"/>
                  <a:pt x="1000" y="400"/>
                </a:cubicBezTo>
                <a:cubicBezTo>
                  <a:pt x="1000" y="627"/>
                  <a:pt x="783" y="800"/>
                  <a:pt x="500" y="800"/>
                </a:cubicBezTo>
                <a:cubicBezTo>
                  <a:pt x="217" y="800"/>
                  <a:pt x="0" y="627"/>
                  <a:pt x="0" y="400"/>
                </a:cubicBezTo>
                <a:cubicBezTo>
                  <a:pt x="0" y="173"/>
                  <a:pt x="217" y="0"/>
                  <a:pt x="500" y="0"/>
                </a:cubicBezTo>
                <a:moveTo>
                  <a:pt x="194" y="226"/>
                </a:moveTo>
                <a:lnTo>
                  <a:pt x="184" y="239"/>
                </a:lnTo>
                <a:lnTo>
                  <a:pt x="174" y="252"/>
                </a:lnTo>
                <a:lnTo>
                  <a:pt x="165" y="265"/>
                </a:lnTo>
                <a:lnTo>
                  <a:pt x="157" y="278"/>
                </a:lnTo>
                <a:lnTo>
                  <a:pt x="150" y="292"/>
                </a:lnTo>
                <a:lnTo>
                  <a:pt x="144" y="306"/>
                </a:lnTo>
                <a:lnTo>
                  <a:pt x="138" y="321"/>
                </a:lnTo>
                <a:lnTo>
                  <a:pt x="134" y="335"/>
                </a:lnTo>
                <a:lnTo>
                  <a:pt x="130" y="350"/>
                </a:lnTo>
                <a:lnTo>
                  <a:pt x="128" y="365"/>
                </a:lnTo>
                <a:lnTo>
                  <a:pt x="126" y="380"/>
                </a:lnTo>
                <a:lnTo>
                  <a:pt x="125" y="395"/>
                </a:lnTo>
                <a:lnTo>
                  <a:pt x="125" y="410"/>
                </a:lnTo>
                <a:lnTo>
                  <a:pt x="126" y="425"/>
                </a:lnTo>
                <a:lnTo>
                  <a:pt x="128" y="440"/>
                </a:lnTo>
                <a:lnTo>
                  <a:pt x="131" y="455"/>
                </a:lnTo>
                <a:lnTo>
                  <a:pt x="135" y="469"/>
                </a:lnTo>
                <a:lnTo>
                  <a:pt x="140" y="484"/>
                </a:lnTo>
                <a:lnTo>
                  <a:pt x="146" y="498"/>
                </a:lnTo>
                <a:lnTo>
                  <a:pt x="152" y="512"/>
                </a:lnTo>
                <a:lnTo>
                  <a:pt x="160" y="526"/>
                </a:lnTo>
                <a:lnTo>
                  <a:pt x="168" y="540"/>
                </a:lnTo>
                <a:lnTo>
                  <a:pt x="177" y="553"/>
                </a:lnTo>
                <a:lnTo>
                  <a:pt x="187" y="565"/>
                </a:lnTo>
                <a:lnTo>
                  <a:pt x="198" y="578"/>
                </a:lnTo>
                <a:lnTo>
                  <a:pt x="209" y="590"/>
                </a:lnTo>
                <a:lnTo>
                  <a:pt x="222" y="601"/>
                </a:lnTo>
                <a:lnTo>
                  <a:pt x="235" y="612"/>
                </a:lnTo>
                <a:lnTo>
                  <a:pt x="248" y="622"/>
                </a:lnTo>
                <a:lnTo>
                  <a:pt x="262" y="632"/>
                </a:lnTo>
                <a:lnTo>
                  <a:pt x="277" y="641"/>
                </a:lnTo>
                <a:lnTo>
                  <a:pt x="293" y="650"/>
                </a:lnTo>
                <a:lnTo>
                  <a:pt x="309" y="658"/>
                </a:lnTo>
                <a:lnTo>
                  <a:pt x="325" y="665"/>
                </a:lnTo>
                <a:lnTo>
                  <a:pt x="342" y="672"/>
                </a:lnTo>
                <a:lnTo>
                  <a:pt x="359" y="678"/>
                </a:lnTo>
                <a:lnTo>
                  <a:pt x="377" y="683"/>
                </a:lnTo>
                <a:lnTo>
                  <a:pt x="394" y="688"/>
                </a:lnTo>
                <a:lnTo>
                  <a:pt x="413" y="692"/>
                </a:lnTo>
                <a:lnTo>
                  <a:pt x="431" y="695"/>
                </a:lnTo>
                <a:lnTo>
                  <a:pt x="450" y="697"/>
                </a:lnTo>
                <a:lnTo>
                  <a:pt x="468" y="699"/>
                </a:lnTo>
                <a:lnTo>
                  <a:pt x="487" y="700"/>
                </a:lnTo>
                <a:lnTo>
                  <a:pt x="506" y="700"/>
                </a:lnTo>
                <a:lnTo>
                  <a:pt x="525" y="699"/>
                </a:lnTo>
                <a:lnTo>
                  <a:pt x="543" y="698"/>
                </a:lnTo>
                <a:lnTo>
                  <a:pt x="562" y="696"/>
                </a:lnTo>
                <a:lnTo>
                  <a:pt x="580" y="693"/>
                </a:lnTo>
                <a:lnTo>
                  <a:pt x="599" y="689"/>
                </a:lnTo>
                <a:lnTo>
                  <a:pt x="617" y="685"/>
                </a:lnTo>
                <a:lnTo>
                  <a:pt x="634" y="680"/>
                </a:lnTo>
                <a:lnTo>
                  <a:pt x="652" y="674"/>
                </a:lnTo>
                <a:lnTo>
                  <a:pt x="669" y="668"/>
                </a:lnTo>
                <a:lnTo>
                  <a:pt x="685" y="661"/>
                </a:lnTo>
                <a:lnTo>
                  <a:pt x="701" y="653"/>
                </a:lnTo>
                <a:lnTo>
                  <a:pt x="717" y="645"/>
                </a:lnTo>
                <a:lnTo>
                  <a:pt x="194" y="226"/>
                </a:lnTo>
                <a:moveTo>
                  <a:pt x="806" y="574"/>
                </a:moveTo>
                <a:lnTo>
                  <a:pt x="816" y="561"/>
                </a:lnTo>
                <a:lnTo>
                  <a:pt x="826" y="548"/>
                </a:lnTo>
                <a:lnTo>
                  <a:pt x="835" y="535"/>
                </a:lnTo>
                <a:lnTo>
                  <a:pt x="843" y="522"/>
                </a:lnTo>
                <a:lnTo>
                  <a:pt x="850" y="508"/>
                </a:lnTo>
                <a:lnTo>
                  <a:pt x="856" y="494"/>
                </a:lnTo>
                <a:lnTo>
                  <a:pt x="862" y="479"/>
                </a:lnTo>
                <a:lnTo>
                  <a:pt x="866" y="465"/>
                </a:lnTo>
                <a:lnTo>
                  <a:pt x="870" y="450"/>
                </a:lnTo>
                <a:lnTo>
                  <a:pt x="872" y="435"/>
                </a:lnTo>
                <a:lnTo>
                  <a:pt x="874" y="420"/>
                </a:lnTo>
                <a:lnTo>
                  <a:pt x="875" y="405"/>
                </a:lnTo>
                <a:lnTo>
                  <a:pt x="875" y="390"/>
                </a:lnTo>
                <a:lnTo>
                  <a:pt x="874" y="375"/>
                </a:lnTo>
                <a:lnTo>
                  <a:pt x="872" y="360"/>
                </a:lnTo>
                <a:lnTo>
                  <a:pt x="869" y="345"/>
                </a:lnTo>
                <a:lnTo>
                  <a:pt x="865" y="331"/>
                </a:lnTo>
                <a:lnTo>
                  <a:pt x="860" y="316"/>
                </a:lnTo>
                <a:lnTo>
                  <a:pt x="854" y="302"/>
                </a:lnTo>
                <a:lnTo>
                  <a:pt x="848" y="288"/>
                </a:lnTo>
                <a:lnTo>
                  <a:pt x="840" y="274"/>
                </a:lnTo>
                <a:lnTo>
                  <a:pt x="832" y="260"/>
                </a:lnTo>
                <a:lnTo>
                  <a:pt x="823" y="247"/>
                </a:lnTo>
                <a:lnTo>
                  <a:pt x="813" y="235"/>
                </a:lnTo>
                <a:lnTo>
                  <a:pt x="802" y="222"/>
                </a:lnTo>
                <a:lnTo>
                  <a:pt x="791" y="210"/>
                </a:lnTo>
                <a:lnTo>
                  <a:pt x="778" y="199"/>
                </a:lnTo>
                <a:lnTo>
                  <a:pt x="765" y="188"/>
                </a:lnTo>
                <a:lnTo>
                  <a:pt x="752" y="178"/>
                </a:lnTo>
                <a:lnTo>
                  <a:pt x="738" y="168"/>
                </a:lnTo>
                <a:lnTo>
                  <a:pt x="723" y="159"/>
                </a:lnTo>
                <a:lnTo>
                  <a:pt x="707" y="150"/>
                </a:lnTo>
                <a:lnTo>
                  <a:pt x="691" y="142"/>
                </a:lnTo>
                <a:lnTo>
                  <a:pt x="675" y="135"/>
                </a:lnTo>
                <a:lnTo>
                  <a:pt x="658" y="128"/>
                </a:lnTo>
                <a:lnTo>
                  <a:pt x="641" y="122"/>
                </a:lnTo>
                <a:lnTo>
                  <a:pt x="623" y="117"/>
                </a:lnTo>
                <a:lnTo>
                  <a:pt x="606" y="112"/>
                </a:lnTo>
                <a:lnTo>
                  <a:pt x="587" y="108"/>
                </a:lnTo>
                <a:lnTo>
                  <a:pt x="569" y="105"/>
                </a:lnTo>
                <a:lnTo>
                  <a:pt x="550" y="103"/>
                </a:lnTo>
                <a:lnTo>
                  <a:pt x="532" y="101"/>
                </a:lnTo>
                <a:lnTo>
                  <a:pt x="513" y="100"/>
                </a:lnTo>
                <a:lnTo>
                  <a:pt x="494" y="100"/>
                </a:lnTo>
                <a:lnTo>
                  <a:pt x="475" y="101"/>
                </a:lnTo>
                <a:lnTo>
                  <a:pt x="457" y="102"/>
                </a:lnTo>
                <a:lnTo>
                  <a:pt x="438" y="104"/>
                </a:lnTo>
                <a:lnTo>
                  <a:pt x="420" y="107"/>
                </a:lnTo>
                <a:lnTo>
                  <a:pt x="401" y="111"/>
                </a:lnTo>
                <a:lnTo>
                  <a:pt x="383" y="115"/>
                </a:lnTo>
                <a:lnTo>
                  <a:pt x="366" y="120"/>
                </a:lnTo>
                <a:lnTo>
                  <a:pt x="348" y="126"/>
                </a:lnTo>
                <a:lnTo>
                  <a:pt x="331" y="132"/>
                </a:lnTo>
                <a:lnTo>
                  <a:pt x="315" y="139"/>
                </a:lnTo>
                <a:lnTo>
                  <a:pt x="299" y="147"/>
                </a:lnTo>
                <a:lnTo>
                  <a:pt x="283" y="155"/>
                </a:lnTo>
                <a:lnTo>
                  <a:pt x="806" y="574"/>
                </a:lnTo>
              </a:path>
            </a:pathLst>
          </a:custGeom>
          <a:solidFill>
            <a:srgbClr val="ed1c2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103"/>
          <p:cNvSpPr/>
          <p:nvPr/>
        </p:nvSpPr>
        <p:spPr>
          <a:xfrm>
            <a:off x="8933760" y="1515600"/>
            <a:ext cx="13680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104"/>
          <p:cNvSpPr/>
          <p:nvPr/>
        </p:nvSpPr>
        <p:spPr>
          <a:xfrm>
            <a:off x="7688880" y="2389320"/>
            <a:ext cx="136080" cy="7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105"/>
          <p:cNvSpPr/>
          <p:nvPr/>
        </p:nvSpPr>
        <p:spPr>
          <a:xfrm>
            <a:off x="7885440" y="2389320"/>
            <a:ext cx="136080" cy="7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106"/>
          <p:cNvSpPr/>
          <p:nvPr/>
        </p:nvSpPr>
        <p:spPr>
          <a:xfrm>
            <a:off x="7524720" y="232056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107"/>
          <p:cNvSpPr/>
          <p:nvPr/>
        </p:nvSpPr>
        <p:spPr>
          <a:xfrm>
            <a:off x="8220960" y="2320560"/>
            <a:ext cx="13680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108"/>
          <p:cNvSpPr/>
          <p:nvPr/>
        </p:nvSpPr>
        <p:spPr>
          <a:xfrm>
            <a:off x="7885440" y="198936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CustomShape 109"/>
          <p:cNvSpPr/>
          <p:nvPr/>
        </p:nvSpPr>
        <p:spPr>
          <a:xfrm>
            <a:off x="8049240" y="198936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CustomShape 110"/>
          <p:cNvSpPr/>
          <p:nvPr/>
        </p:nvSpPr>
        <p:spPr>
          <a:xfrm>
            <a:off x="8220960" y="1989360"/>
            <a:ext cx="13644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111"/>
          <p:cNvSpPr/>
          <p:nvPr/>
        </p:nvSpPr>
        <p:spPr>
          <a:xfrm>
            <a:off x="7524720" y="1989360"/>
            <a:ext cx="13644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CustomShape 112"/>
          <p:cNvSpPr/>
          <p:nvPr/>
        </p:nvSpPr>
        <p:spPr>
          <a:xfrm>
            <a:off x="7360920" y="198936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113"/>
          <p:cNvSpPr/>
          <p:nvPr/>
        </p:nvSpPr>
        <p:spPr>
          <a:xfrm>
            <a:off x="7688520" y="191304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114"/>
          <p:cNvSpPr/>
          <p:nvPr/>
        </p:nvSpPr>
        <p:spPr>
          <a:xfrm>
            <a:off x="8048880" y="232056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115"/>
          <p:cNvSpPr/>
          <p:nvPr/>
        </p:nvSpPr>
        <p:spPr>
          <a:xfrm>
            <a:off x="7360560" y="232056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CustomShape 116"/>
          <p:cNvSpPr/>
          <p:nvPr/>
        </p:nvSpPr>
        <p:spPr>
          <a:xfrm>
            <a:off x="8213040" y="152208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CustomShape 117"/>
          <p:cNvSpPr/>
          <p:nvPr/>
        </p:nvSpPr>
        <p:spPr>
          <a:xfrm>
            <a:off x="8048880" y="1522080"/>
            <a:ext cx="136440" cy="601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CustomShape 118"/>
          <p:cNvSpPr/>
          <p:nvPr/>
        </p:nvSpPr>
        <p:spPr>
          <a:xfrm>
            <a:off x="7880400" y="1592280"/>
            <a:ext cx="136080" cy="7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aa61a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61" name="" descr=""/>
          <p:cNvPicPr/>
          <p:nvPr/>
        </p:nvPicPr>
        <p:blipFill>
          <a:blip r:embed="rId1"/>
          <a:stretch/>
        </p:blipFill>
        <p:spPr>
          <a:xfrm>
            <a:off x="6961320" y="3585600"/>
            <a:ext cx="2308680" cy="1485720"/>
          </a:xfrm>
          <a:prstGeom prst="rect">
            <a:avLst/>
          </a:prstGeom>
          <a:ln>
            <a:noFill/>
          </a:ln>
        </p:spPr>
      </p:pic>
      <p:sp>
        <p:nvSpPr>
          <p:cNvPr id="662" name="CustomShape 119"/>
          <p:cNvSpPr/>
          <p:nvPr/>
        </p:nvSpPr>
        <p:spPr>
          <a:xfrm>
            <a:off x="9001440" y="3312000"/>
            <a:ext cx="274320" cy="21276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CustomShape 120"/>
          <p:cNvSpPr/>
          <p:nvPr/>
        </p:nvSpPr>
        <p:spPr>
          <a:xfrm>
            <a:off x="7935120" y="3312000"/>
            <a:ext cx="274680" cy="21276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121"/>
          <p:cNvSpPr/>
          <p:nvPr/>
        </p:nvSpPr>
        <p:spPr>
          <a:xfrm>
            <a:off x="6915240" y="3312000"/>
            <a:ext cx="274680" cy="21276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Line 122"/>
          <p:cNvSpPr/>
          <p:nvPr/>
        </p:nvSpPr>
        <p:spPr>
          <a:xfrm>
            <a:off x="8822880" y="3953160"/>
            <a:ext cx="464760" cy="31788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CustomShape 123"/>
          <p:cNvSpPr/>
          <p:nvPr/>
        </p:nvSpPr>
        <p:spPr>
          <a:xfrm>
            <a:off x="9372240" y="4247640"/>
            <a:ext cx="274680" cy="2124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144000" y="288000"/>
            <a:ext cx="741492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ffffff"/>
                </a:solidFill>
                <a:latin typeface="Arial"/>
                <a:ea typeface="DejaVu Sans"/>
              </a:rPr>
              <a:t>Moving Forward</a:t>
            </a:r>
            <a:endParaRPr b="0" lang="en-CA" sz="4000" spc="-1" strike="noStrike">
              <a:latin typeface="Arial"/>
            </a:endParaRPr>
          </a:p>
        </p:txBody>
      </p:sp>
      <p:sp>
        <p:nvSpPr>
          <p:cNvPr id="668" name="CustomShape 2"/>
          <p:cNvSpPr/>
          <p:nvPr/>
        </p:nvSpPr>
        <p:spPr>
          <a:xfrm>
            <a:off x="5043960" y="2358000"/>
            <a:ext cx="4602960" cy="24408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3"/>
          <p:cNvSpPr/>
          <p:nvPr/>
        </p:nvSpPr>
        <p:spPr>
          <a:xfrm>
            <a:off x="5043960" y="2773440"/>
            <a:ext cx="4602960" cy="244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4"/>
          <p:cNvSpPr/>
          <p:nvPr/>
        </p:nvSpPr>
        <p:spPr>
          <a:xfrm>
            <a:off x="5043960" y="1942560"/>
            <a:ext cx="4602960" cy="244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CustomShape 5"/>
          <p:cNvSpPr/>
          <p:nvPr/>
        </p:nvSpPr>
        <p:spPr>
          <a:xfrm>
            <a:off x="8139960" y="4514400"/>
            <a:ext cx="718920" cy="244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CustomShape 6"/>
          <p:cNvSpPr/>
          <p:nvPr/>
        </p:nvSpPr>
        <p:spPr>
          <a:xfrm>
            <a:off x="8139960" y="492984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7"/>
          <p:cNvSpPr/>
          <p:nvPr/>
        </p:nvSpPr>
        <p:spPr>
          <a:xfrm>
            <a:off x="8139960" y="409896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8"/>
          <p:cNvSpPr/>
          <p:nvPr/>
        </p:nvSpPr>
        <p:spPr>
          <a:xfrm>
            <a:off x="6768000" y="4501800"/>
            <a:ext cx="1226880" cy="24408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9"/>
          <p:cNvSpPr/>
          <p:nvPr/>
        </p:nvSpPr>
        <p:spPr>
          <a:xfrm>
            <a:off x="8993880" y="4520880"/>
            <a:ext cx="646920" cy="24408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Line 10"/>
          <p:cNvSpPr/>
          <p:nvPr/>
        </p:nvSpPr>
        <p:spPr>
          <a:xfrm>
            <a:off x="7985880" y="4612680"/>
            <a:ext cx="1540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Line 11"/>
          <p:cNvSpPr/>
          <p:nvPr/>
        </p:nvSpPr>
        <p:spPr>
          <a:xfrm>
            <a:off x="8839800" y="4632480"/>
            <a:ext cx="1540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Line 12"/>
          <p:cNvSpPr/>
          <p:nvPr/>
        </p:nvSpPr>
        <p:spPr>
          <a:xfrm flipV="1">
            <a:off x="7995960" y="4242960"/>
            <a:ext cx="144000" cy="369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Line 13"/>
          <p:cNvSpPr/>
          <p:nvPr/>
        </p:nvSpPr>
        <p:spPr>
          <a:xfrm>
            <a:off x="7985880" y="4612680"/>
            <a:ext cx="154080" cy="422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Line 14"/>
          <p:cNvSpPr/>
          <p:nvPr/>
        </p:nvSpPr>
        <p:spPr>
          <a:xfrm>
            <a:off x="8859960" y="4242960"/>
            <a:ext cx="133920" cy="389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Line 15"/>
          <p:cNvSpPr/>
          <p:nvPr/>
        </p:nvSpPr>
        <p:spPr>
          <a:xfrm flipV="1">
            <a:off x="8859960" y="4632480"/>
            <a:ext cx="133920" cy="402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16"/>
          <p:cNvSpPr/>
          <p:nvPr/>
        </p:nvSpPr>
        <p:spPr>
          <a:xfrm>
            <a:off x="6840000" y="3393360"/>
            <a:ext cx="101700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Identical region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683" name="CustomShape 17"/>
          <p:cNvSpPr/>
          <p:nvPr/>
        </p:nvSpPr>
        <p:spPr>
          <a:xfrm>
            <a:off x="7995960" y="3234960"/>
            <a:ext cx="100692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Variable region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684" name="CustomShape 18"/>
          <p:cNvSpPr/>
          <p:nvPr/>
        </p:nvSpPr>
        <p:spPr>
          <a:xfrm>
            <a:off x="7131960" y="1506960"/>
            <a:ext cx="790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MSA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685" name="CustomShape 19"/>
          <p:cNvSpPr/>
          <p:nvPr/>
        </p:nvSpPr>
        <p:spPr>
          <a:xfrm>
            <a:off x="216000" y="1422000"/>
            <a:ext cx="4606920" cy="38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Create compressed consensus sequence of all identical regions of the MSA</a:t>
            </a:r>
            <a:endParaRPr b="0" lang="en-CA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Only search identical regions once for read/kmer matches</a:t>
            </a:r>
            <a:endParaRPr b="0" lang="en-CA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May allow for single string compression and search algorithms:</a:t>
            </a:r>
            <a:endParaRPr b="0" lang="en-CA" sz="1800" spc="-1" strike="noStrike">
              <a:latin typeface="Arial"/>
            </a:endParaRPr>
          </a:p>
          <a:p>
            <a:pPr lvl="2" marL="648000" indent="-21492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Burrows-Wheeler Transform</a:t>
            </a:r>
            <a:endParaRPr b="0" lang="en-CA" sz="1800" spc="-1" strike="noStrike">
              <a:latin typeface="Arial"/>
            </a:endParaRPr>
          </a:p>
          <a:p>
            <a:pPr lvl="2" marL="648000" indent="-21492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Suffix array</a:t>
            </a:r>
            <a:endParaRPr b="0" lang="en-CA" sz="1800" spc="-1" strike="noStrike">
              <a:latin typeface="Arial"/>
            </a:endParaRPr>
          </a:p>
          <a:p>
            <a:pPr lvl="2" marL="648000" indent="-21492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Any sorted search method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686" name="CustomShape 20"/>
          <p:cNvSpPr/>
          <p:nvPr/>
        </p:nvSpPr>
        <p:spPr>
          <a:xfrm>
            <a:off x="8139960" y="2358000"/>
            <a:ext cx="718920" cy="244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CustomShape 21"/>
          <p:cNvSpPr/>
          <p:nvPr/>
        </p:nvSpPr>
        <p:spPr>
          <a:xfrm>
            <a:off x="8139960" y="277344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CustomShape 22"/>
          <p:cNvSpPr/>
          <p:nvPr/>
        </p:nvSpPr>
        <p:spPr>
          <a:xfrm>
            <a:off x="8139960" y="194256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CustomShape 23"/>
          <p:cNvSpPr/>
          <p:nvPr/>
        </p:nvSpPr>
        <p:spPr>
          <a:xfrm>
            <a:off x="5914080" y="4523040"/>
            <a:ext cx="718920" cy="244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24"/>
          <p:cNvSpPr/>
          <p:nvPr/>
        </p:nvSpPr>
        <p:spPr>
          <a:xfrm>
            <a:off x="5914080" y="493848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25"/>
          <p:cNvSpPr/>
          <p:nvPr/>
        </p:nvSpPr>
        <p:spPr>
          <a:xfrm>
            <a:off x="5914080" y="410760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Line 26"/>
          <p:cNvSpPr/>
          <p:nvPr/>
        </p:nvSpPr>
        <p:spPr>
          <a:xfrm>
            <a:off x="5760000" y="4621320"/>
            <a:ext cx="1540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Line 27"/>
          <p:cNvSpPr/>
          <p:nvPr/>
        </p:nvSpPr>
        <p:spPr>
          <a:xfrm>
            <a:off x="6613920" y="4641120"/>
            <a:ext cx="1540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Line 28"/>
          <p:cNvSpPr/>
          <p:nvPr/>
        </p:nvSpPr>
        <p:spPr>
          <a:xfrm flipV="1">
            <a:off x="5770080" y="4251600"/>
            <a:ext cx="144000" cy="369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Line 29"/>
          <p:cNvSpPr/>
          <p:nvPr/>
        </p:nvSpPr>
        <p:spPr>
          <a:xfrm>
            <a:off x="5760000" y="4621320"/>
            <a:ext cx="154080" cy="422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Line 30"/>
          <p:cNvSpPr/>
          <p:nvPr/>
        </p:nvSpPr>
        <p:spPr>
          <a:xfrm>
            <a:off x="6634080" y="4251600"/>
            <a:ext cx="133920" cy="389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Line 31"/>
          <p:cNvSpPr/>
          <p:nvPr/>
        </p:nvSpPr>
        <p:spPr>
          <a:xfrm flipV="1">
            <a:off x="6634080" y="4641120"/>
            <a:ext cx="133920" cy="402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32"/>
          <p:cNvSpPr/>
          <p:nvPr/>
        </p:nvSpPr>
        <p:spPr>
          <a:xfrm>
            <a:off x="5112000" y="4506840"/>
            <a:ext cx="646920" cy="24408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CustomShape 33"/>
          <p:cNvSpPr/>
          <p:nvPr/>
        </p:nvSpPr>
        <p:spPr>
          <a:xfrm>
            <a:off x="5904000" y="2358000"/>
            <a:ext cx="718920" cy="244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CustomShape 34"/>
          <p:cNvSpPr/>
          <p:nvPr/>
        </p:nvSpPr>
        <p:spPr>
          <a:xfrm>
            <a:off x="5904000" y="277344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35"/>
          <p:cNvSpPr/>
          <p:nvPr/>
        </p:nvSpPr>
        <p:spPr>
          <a:xfrm>
            <a:off x="5904000" y="1942560"/>
            <a:ext cx="71892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CustomShape 36"/>
          <p:cNvSpPr/>
          <p:nvPr/>
        </p:nvSpPr>
        <p:spPr>
          <a:xfrm>
            <a:off x="5760000" y="3312000"/>
            <a:ext cx="100692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Variable region</a:t>
            </a:r>
            <a:endParaRPr b="0" lang="en-CA" sz="16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72000" y="360000"/>
            <a:ext cx="7485480" cy="4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ffffff"/>
                </a:solidFill>
                <a:latin typeface="Arial"/>
                <a:ea typeface="DejaVu Sans"/>
              </a:rPr>
              <a:t>Acknowledgements</a:t>
            </a:r>
            <a:endParaRPr b="0" lang="en-CA" sz="4000" spc="-1" strike="noStrike">
              <a:latin typeface="Arial"/>
            </a:endParaRPr>
          </a:p>
        </p:txBody>
      </p:sp>
      <p:sp>
        <p:nvSpPr>
          <p:cNvPr id="704" name="CustomShape 2"/>
          <p:cNvSpPr/>
          <p:nvPr/>
        </p:nvSpPr>
        <p:spPr>
          <a:xfrm>
            <a:off x="288000" y="1440000"/>
            <a:ext cx="9429840" cy="38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</a:pPr>
            <a:r>
              <a:rPr b="1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Thanks to:</a:t>
            </a:r>
            <a:endParaRPr b="0" lang="en-CA" sz="24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Michigan State University</a:t>
            </a:r>
            <a:endParaRPr b="0" lang="en-CA" sz="24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National Supercomputer Center in Wuxi</a:t>
            </a:r>
            <a:endParaRPr b="0" lang="en-CA" sz="24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IRES: ASSURE</a:t>
            </a:r>
            <a:endParaRPr b="0" lang="en-CA" sz="24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Funded by the National Science Foundation grant No. 1827093</a:t>
            </a:r>
            <a:endParaRPr b="0" lang="en-CA" sz="2400" spc="-1" strike="noStrike">
              <a:latin typeface="Arial"/>
            </a:endParaRPr>
          </a:p>
        </p:txBody>
      </p:sp>
      <p:pic>
        <p:nvPicPr>
          <p:cNvPr id="705" name="" descr=""/>
          <p:cNvPicPr/>
          <p:nvPr/>
        </p:nvPicPr>
        <p:blipFill>
          <a:blip r:embed="rId1"/>
          <a:stretch/>
        </p:blipFill>
        <p:spPr>
          <a:xfrm>
            <a:off x="5400000" y="144000"/>
            <a:ext cx="1078200" cy="1078200"/>
          </a:xfrm>
          <a:prstGeom prst="rect">
            <a:avLst/>
          </a:prstGeom>
          <a:ln>
            <a:noFill/>
          </a:ln>
        </p:spPr>
      </p:pic>
      <p:pic>
        <p:nvPicPr>
          <p:cNvPr id="706" name="" descr=""/>
          <p:cNvPicPr/>
          <p:nvPr/>
        </p:nvPicPr>
        <p:blipFill>
          <a:blip r:embed="rId2"/>
          <a:stretch/>
        </p:blipFill>
        <p:spPr>
          <a:xfrm>
            <a:off x="6558120" y="144000"/>
            <a:ext cx="1072080" cy="1078200"/>
          </a:xfrm>
          <a:prstGeom prst="rect">
            <a:avLst/>
          </a:prstGeom>
          <a:ln>
            <a:noFill/>
          </a:ln>
        </p:spPr>
      </p:pic>
      <p:pic>
        <p:nvPicPr>
          <p:cNvPr id="707" name="" descr=""/>
          <p:cNvPicPr/>
          <p:nvPr/>
        </p:nvPicPr>
        <p:blipFill>
          <a:blip r:embed="rId3"/>
          <a:stretch/>
        </p:blipFill>
        <p:spPr>
          <a:xfrm>
            <a:off x="7848000" y="144000"/>
            <a:ext cx="1055520" cy="1055520"/>
          </a:xfrm>
          <a:prstGeom prst="rect">
            <a:avLst/>
          </a:prstGeom>
          <a:ln>
            <a:noFill/>
          </a:ln>
        </p:spPr>
      </p:pic>
      <p:pic>
        <p:nvPicPr>
          <p:cNvPr id="708" name="" descr=""/>
          <p:cNvPicPr/>
          <p:nvPr/>
        </p:nvPicPr>
        <p:blipFill>
          <a:blip r:embed="rId4"/>
          <a:stretch/>
        </p:blipFill>
        <p:spPr>
          <a:xfrm>
            <a:off x="6192000" y="1656000"/>
            <a:ext cx="3742200" cy="28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4536000" y="1785240"/>
            <a:ext cx="5189400" cy="3612240"/>
          </a:xfrm>
          <a:prstGeom prst="rect">
            <a:avLst/>
          </a:prstGeom>
          <a:ln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144000" y="377280"/>
            <a:ext cx="7486920" cy="6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Biologists care about relationships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264000" y="4968000"/>
            <a:ext cx="1005480" cy="700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"/>
          <p:cNvSpPr/>
          <p:nvPr/>
        </p:nvSpPr>
        <p:spPr>
          <a:xfrm>
            <a:off x="396000" y="1646280"/>
            <a:ext cx="3815640" cy="27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Evolutionary relationships are important for all fields of biology</a:t>
            </a:r>
            <a:endParaRPr b="0" lang="en-CA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latin typeface="Arial"/>
              </a:rPr>
              <a:t>Tracking disease transmission</a:t>
            </a:r>
            <a:endParaRPr b="0" lang="en-CA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Protecting endangered species</a:t>
            </a:r>
            <a:endParaRPr b="0" lang="en-CA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Many others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324000" y="4680000"/>
            <a:ext cx="3959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Phylogenetic trees show organism evolutionary relationships</a:t>
            </a:r>
            <a:endParaRPr b="0" lang="en-CA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454560" y="4032000"/>
            <a:ext cx="246600" cy="1220760"/>
          </a:xfrm>
          <a:prstGeom prst="rect">
            <a:avLst/>
          </a:prstGeom>
          <a:solidFill>
            <a:srgbClr val="f79448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2"/>
          <p:cNvSpPr/>
          <p:nvPr/>
        </p:nvSpPr>
        <p:spPr>
          <a:xfrm>
            <a:off x="4424400" y="4014000"/>
            <a:ext cx="266760" cy="1238760"/>
          </a:xfrm>
          <a:prstGeom prst="rect">
            <a:avLst/>
          </a:prstGeom>
          <a:solidFill>
            <a:srgbClr val="f79448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3"/>
          <p:cNvSpPr/>
          <p:nvPr/>
        </p:nvSpPr>
        <p:spPr>
          <a:xfrm>
            <a:off x="147600" y="210240"/>
            <a:ext cx="726732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ffffff"/>
                </a:solidFill>
                <a:latin typeface="Arial"/>
                <a:ea typeface="DejaVu Sans"/>
              </a:rPr>
              <a:t>Examining sequence similarity provides information on relationships</a:t>
            </a:r>
            <a:endParaRPr b="0" lang="en-CA" sz="280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288000" y="1512000"/>
            <a:ext cx="7699320" cy="110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CA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Homology</a:t>
            </a:r>
            <a:endParaRPr b="0" lang="en-C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Similarity of DNA sequences, possibly from shared 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evolutionary orgins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432000" y="3096000"/>
            <a:ext cx="8779320" cy="12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&gt;Species A: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AAGCTTGA</a:t>
            </a: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&gt;Species B: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ACGCTCGA</a:t>
            </a: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&gt;Species C: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ACGCTCGA</a:t>
            </a:r>
            <a:endParaRPr b="0" lang="en-CA" sz="2800" spc="-1" strike="noStrike">
              <a:latin typeface="Arial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3168000" y="3168000"/>
            <a:ext cx="283320" cy="2084400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7"/>
          <p:cNvSpPr/>
          <p:nvPr/>
        </p:nvSpPr>
        <p:spPr>
          <a:xfrm>
            <a:off x="3705840" y="3163320"/>
            <a:ext cx="715320" cy="2089080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8"/>
          <p:cNvSpPr/>
          <p:nvPr/>
        </p:nvSpPr>
        <p:spPr>
          <a:xfrm>
            <a:off x="4694400" y="3168000"/>
            <a:ext cx="571320" cy="2084400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6490800" y="3078000"/>
            <a:ext cx="2793600" cy="2318400"/>
          </a:xfrm>
          <a:prstGeom prst="rect">
            <a:avLst/>
          </a:prstGeom>
          <a:ln>
            <a:noFill/>
          </a:ln>
        </p:spPr>
      </p:pic>
      <p:sp>
        <p:nvSpPr>
          <p:cNvPr id="263" name="CustomShape 9"/>
          <p:cNvSpPr/>
          <p:nvPr/>
        </p:nvSpPr>
        <p:spPr>
          <a:xfrm>
            <a:off x="8856000" y="2736000"/>
            <a:ext cx="644760" cy="356760"/>
          </a:xfrm>
          <a:prstGeom prst="rect">
            <a:avLst/>
          </a:prstGeom>
          <a:solidFill>
            <a:srgbClr val="fff685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10"/>
          <p:cNvSpPr/>
          <p:nvPr/>
        </p:nvSpPr>
        <p:spPr>
          <a:xfrm>
            <a:off x="6220800" y="2735640"/>
            <a:ext cx="1911960" cy="356760"/>
          </a:xfrm>
          <a:prstGeom prst="rect">
            <a:avLst/>
          </a:prstGeom>
          <a:solidFill>
            <a:srgbClr val="f79448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1"/>
          <p:cNvSpPr/>
          <p:nvPr/>
        </p:nvSpPr>
        <p:spPr>
          <a:xfrm>
            <a:off x="6192000" y="2736000"/>
            <a:ext cx="345240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Sp. C          Sp. B             Sp. A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3456000" y="3168000"/>
            <a:ext cx="246600" cy="356760"/>
          </a:xfrm>
          <a:prstGeom prst="rect">
            <a:avLst/>
          </a:prstGeom>
          <a:solidFill>
            <a:srgbClr val="fff685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13"/>
          <p:cNvSpPr/>
          <p:nvPr/>
        </p:nvSpPr>
        <p:spPr>
          <a:xfrm>
            <a:off x="4424400" y="3168000"/>
            <a:ext cx="266760" cy="356760"/>
          </a:xfrm>
          <a:prstGeom prst="rect">
            <a:avLst/>
          </a:prstGeom>
          <a:solidFill>
            <a:srgbClr val="fff685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82760" y="3818880"/>
            <a:ext cx="135720" cy="200160"/>
          </a:xfrm>
          <a:prstGeom prst="rect">
            <a:avLst/>
          </a:prstGeom>
          <a:solidFill>
            <a:srgbClr val="fff685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3720960" y="3818880"/>
            <a:ext cx="146880" cy="200160"/>
          </a:xfrm>
          <a:prstGeom prst="rect">
            <a:avLst/>
          </a:prstGeom>
          <a:solidFill>
            <a:srgbClr val="fff685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"/>
          <p:cNvSpPr/>
          <p:nvPr/>
        </p:nvSpPr>
        <p:spPr>
          <a:xfrm>
            <a:off x="144720" y="72000"/>
            <a:ext cx="67633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Can we identify the most similar sequence before any analysis?</a:t>
            </a:r>
            <a:endParaRPr b="0" lang="en-CA" sz="3200" spc="-1" strike="noStrike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1152000" y="3600000"/>
            <a:ext cx="3236040" cy="15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Species A: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AAGCTTGA</a:t>
            </a: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Species B: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ACGCTAGA</a:t>
            </a: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Species C: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  <a:ea typeface="DejaVu Sans"/>
              </a:rPr>
              <a:t>ACGCTCGA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3022560" y="3818880"/>
            <a:ext cx="156240" cy="1209240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6"/>
          <p:cNvSpPr/>
          <p:nvPr/>
        </p:nvSpPr>
        <p:spPr>
          <a:xfrm>
            <a:off x="3321720" y="3816000"/>
            <a:ext cx="396360" cy="1212120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7"/>
          <p:cNvSpPr/>
          <p:nvPr/>
        </p:nvSpPr>
        <p:spPr>
          <a:xfrm>
            <a:off x="3871080" y="3818880"/>
            <a:ext cx="316440" cy="1209240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8"/>
          <p:cNvSpPr/>
          <p:nvPr/>
        </p:nvSpPr>
        <p:spPr>
          <a:xfrm>
            <a:off x="5544720" y="4578840"/>
            <a:ext cx="3380760" cy="2232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9"/>
          <p:cNvSpPr/>
          <p:nvPr/>
        </p:nvSpPr>
        <p:spPr>
          <a:xfrm>
            <a:off x="5544720" y="4958280"/>
            <a:ext cx="3380760" cy="2232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10"/>
          <p:cNvSpPr/>
          <p:nvPr/>
        </p:nvSpPr>
        <p:spPr>
          <a:xfrm>
            <a:off x="5544720" y="4199400"/>
            <a:ext cx="3380760" cy="2232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1"/>
          <p:cNvSpPr/>
          <p:nvPr/>
        </p:nvSpPr>
        <p:spPr>
          <a:xfrm>
            <a:off x="5587200" y="3997080"/>
            <a:ext cx="545040" cy="46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12"/>
          <p:cNvSpPr/>
          <p:nvPr/>
        </p:nvSpPr>
        <p:spPr>
          <a:xfrm>
            <a:off x="5762160" y="393336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3"/>
          <p:cNvSpPr/>
          <p:nvPr/>
        </p:nvSpPr>
        <p:spPr>
          <a:xfrm>
            <a:off x="5937120" y="387036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4"/>
          <p:cNvSpPr/>
          <p:nvPr/>
        </p:nvSpPr>
        <p:spPr>
          <a:xfrm>
            <a:off x="6112440" y="3807000"/>
            <a:ext cx="54504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15"/>
          <p:cNvSpPr/>
          <p:nvPr/>
        </p:nvSpPr>
        <p:spPr>
          <a:xfrm>
            <a:off x="6237000" y="3997080"/>
            <a:ext cx="545760" cy="46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16"/>
          <p:cNvSpPr/>
          <p:nvPr/>
        </p:nvSpPr>
        <p:spPr>
          <a:xfrm>
            <a:off x="6487200" y="3933360"/>
            <a:ext cx="54504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17"/>
          <p:cNvSpPr/>
          <p:nvPr/>
        </p:nvSpPr>
        <p:spPr>
          <a:xfrm>
            <a:off x="6712200" y="387036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18"/>
          <p:cNvSpPr/>
          <p:nvPr/>
        </p:nvSpPr>
        <p:spPr>
          <a:xfrm>
            <a:off x="6937200" y="380700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9"/>
          <p:cNvSpPr/>
          <p:nvPr/>
        </p:nvSpPr>
        <p:spPr>
          <a:xfrm>
            <a:off x="7137720" y="3997080"/>
            <a:ext cx="545040" cy="46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0"/>
          <p:cNvSpPr/>
          <p:nvPr/>
        </p:nvSpPr>
        <p:spPr>
          <a:xfrm>
            <a:off x="7337520" y="393336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1"/>
          <p:cNvSpPr/>
          <p:nvPr/>
        </p:nvSpPr>
        <p:spPr>
          <a:xfrm>
            <a:off x="7737480" y="3997080"/>
            <a:ext cx="545760" cy="4608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2"/>
          <p:cNvSpPr/>
          <p:nvPr/>
        </p:nvSpPr>
        <p:spPr>
          <a:xfrm>
            <a:off x="7337520" y="387036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3"/>
          <p:cNvSpPr/>
          <p:nvPr/>
        </p:nvSpPr>
        <p:spPr>
          <a:xfrm>
            <a:off x="7962480" y="3933360"/>
            <a:ext cx="54576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4"/>
          <p:cNvSpPr/>
          <p:nvPr/>
        </p:nvSpPr>
        <p:spPr>
          <a:xfrm>
            <a:off x="8137800" y="3870360"/>
            <a:ext cx="54540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5"/>
          <p:cNvSpPr/>
          <p:nvPr/>
        </p:nvSpPr>
        <p:spPr>
          <a:xfrm>
            <a:off x="8337960" y="3807000"/>
            <a:ext cx="545040" cy="46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6"/>
          <p:cNvSpPr/>
          <p:nvPr/>
        </p:nvSpPr>
        <p:spPr>
          <a:xfrm>
            <a:off x="144000" y="1512000"/>
            <a:ext cx="9860760" cy="15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We want to collect </a:t>
            </a:r>
            <a:r>
              <a:rPr b="1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two types of data from one data processing run</a:t>
            </a: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CA" sz="24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Identify the most similar sequence (species)</a:t>
            </a:r>
            <a:endParaRPr b="0" lang="en-CA" sz="24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Collect sequence data location/variation information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294" name="CustomShape 27"/>
          <p:cNvSpPr/>
          <p:nvPr/>
        </p:nvSpPr>
        <p:spPr>
          <a:xfrm>
            <a:off x="3181680" y="4307760"/>
            <a:ext cx="136080" cy="729720"/>
          </a:xfrm>
          <a:prstGeom prst="rect">
            <a:avLst/>
          </a:prstGeom>
          <a:solidFill>
            <a:srgbClr val="f79448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8"/>
          <p:cNvSpPr/>
          <p:nvPr/>
        </p:nvSpPr>
        <p:spPr>
          <a:xfrm>
            <a:off x="3720960" y="4307760"/>
            <a:ext cx="146880" cy="729720"/>
          </a:xfrm>
          <a:prstGeom prst="rect">
            <a:avLst/>
          </a:prstGeom>
          <a:solidFill>
            <a:srgbClr val="f79448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9"/>
          <p:cNvSpPr/>
          <p:nvPr/>
        </p:nvSpPr>
        <p:spPr>
          <a:xfrm>
            <a:off x="6910560" y="4206240"/>
            <a:ext cx="582840" cy="21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300" spc="-1" strike="noStrike">
                <a:solidFill>
                  <a:srgbClr val="000000"/>
                </a:solidFill>
                <a:latin typeface="Arial"/>
                <a:ea typeface="DejaVu Sans"/>
              </a:rPr>
              <a:t>Sp A</a:t>
            </a:r>
            <a:endParaRPr b="0" lang="en-CA" sz="1300" spc="-1" strike="noStrike">
              <a:latin typeface="Arial"/>
            </a:endParaRPr>
          </a:p>
        </p:txBody>
      </p:sp>
      <p:sp>
        <p:nvSpPr>
          <p:cNvPr id="297" name="CustomShape 30"/>
          <p:cNvSpPr/>
          <p:nvPr/>
        </p:nvSpPr>
        <p:spPr>
          <a:xfrm>
            <a:off x="6910560" y="4585320"/>
            <a:ext cx="582840" cy="21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300" spc="-1" strike="noStrike">
                <a:solidFill>
                  <a:srgbClr val="000000"/>
                </a:solidFill>
                <a:latin typeface="Arial"/>
                <a:ea typeface="DejaVu Sans"/>
              </a:rPr>
              <a:t>Sp. B</a:t>
            </a:r>
            <a:endParaRPr b="0" lang="en-CA" sz="1300" spc="-1" strike="noStrike">
              <a:latin typeface="Arial"/>
            </a:endParaRPr>
          </a:p>
        </p:txBody>
      </p:sp>
      <p:sp>
        <p:nvSpPr>
          <p:cNvPr id="298" name="CustomShape 31"/>
          <p:cNvSpPr/>
          <p:nvPr/>
        </p:nvSpPr>
        <p:spPr>
          <a:xfrm>
            <a:off x="6878160" y="4958280"/>
            <a:ext cx="647640" cy="22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300" spc="-1" strike="noStrike">
                <a:solidFill>
                  <a:srgbClr val="000000"/>
                </a:solidFill>
                <a:latin typeface="Arial"/>
                <a:ea typeface="DejaVu Sans"/>
              </a:rPr>
              <a:t>Sp. C</a:t>
            </a:r>
            <a:endParaRPr b="0" lang="en-CA" sz="1300" spc="-1" strike="noStrike">
              <a:latin typeface="Arial"/>
            </a:endParaRPr>
          </a:p>
        </p:txBody>
      </p:sp>
      <p:sp>
        <p:nvSpPr>
          <p:cNvPr id="299" name="CustomShape 32"/>
          <p:cNvSpPr/>
          <p:nvPr/>
        </p:nvSpPr>
        <p:spPr>
          <a:xfrm>
            <a:off x="6715080" y="3551400"/>
            <a:ext cx="973440" cy="21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300" spc="-1" strike="noStrike">
                <a:solidFill>
                  <a:srgbClr val="000000"/>
                </a:solidFill>
                <a:latin typeface="Arial"/>
                <a:ea typeface="DejaVu Sans"/>
              </a:rPr>
              <a:t>New Data</a:t>
            </a:r>
            <a:endParaRPr b="0" lang="en-CA" sz="13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216000" y="4045680"/>
            <a:ext cx="964260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"/>
          <p:cNvSpPr/>
          <p:nvPr/>
        </p:nvSpPr>
        <p:spPr>
          <a:xfrm>
            <a:off x="288000" y="4621680"/>
            <a:ext cx="9498600" cy="34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ACGTAA........................................................................................................................ACGT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288000" y="346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4"/>
          <p:cNvSpPr/>
          <p:nvPr/>
        </p:nvSpPr>
        <p:spPr>
          <a:xfrm>
            <a:off x="482400" y="349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792000" y="310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6"/>
          <p:cNvSpPr/>
          <p:nvPr/>
        </p:nvSpPr>
        <p:spPr>
          <a:xfrm>
            <a:off x="986400" y="313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>
            <a:off x="1296000" y="274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8"/>
          <p:cNvSpPr/>
          <p:nvPr/>
        </p:nvSpPr>
        <p:spPr>
          <a:xfrm>
            <a:off x="1490400" y="2776680"/>
            <a:ext cx="1317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08" name="CustomShape 9"/>
          <p:cNvSpPr/>
          <p:nvPr/>
        </p:nvSpPr>
        <p:spPr>
          <a:xfrm>
            <a:off x="1800000" y="238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10"/>
          <p:cNvSpPr/>
          <p:nvPr/>
        </p:nvSpPr>
        <p:spPr>
          <a:xfrm>
            <a:off x="1994400" y="241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10" name="CustomShape 11"/>
          <p:cNvSpPr/>
          <p:nvPr/>
        </p:nvSpPr>
        <p:spPr>
          <a:xfrm>
            <a:off x="2304000" y="202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12"/>
          <p:cNvSpPr/>
          <p:nvPr/>
        </p:nvSpPr>
        <p:spPr>
          <a:xfrm>
            <a:off x="2498400" y="205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12" name="CustomShape 13"/>
          <p:cNvSpPr/>
          <p:nvPr/>
        </p:nvSpPr>
        <p:spPr>
          <a:xfrm>
            <a:off x="2160000" y="346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14"/>
          <p:cNvSpPr/>
          <p:nvPr/>
        </p:nvSpPr>
        <p:spPr>
          <a:xfrm>
            <a:off x="2354400" y="349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14" name="CustomShape 15"/>
          <p:cNvSpPr/>
          <p:nvPr/>
        </p:nvSpPr>
        <p:spPr>
          <a:xfrm>
            <a:off x="2880000" y="310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16"/>
          <p:cNvSpPr/>
          <p:nvPr/>
        </p:nvSpPr>
        <p:spPr>
          <a:xfrm>
            <a:off x="3074400" y="313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16" name="CustomShape 17"/>
          <p:cNvSpPr/>
          <p:nvPr/>
        </p:nvSpPr>
        <p:spPr>
          <a:xfrm>
            <a:off x="3528000" y="274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18"/>
          <p:cNvSpPr/>
          <p:nvPr/>
        </p:nvSpPr>
        <p:spPr>
          <a:xfrm>
            <a:off x="3722400" y="2776680"/>
            <a:ext cx="1317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18" name="CustomShape 19"/>
          <p:cNvSpPr/>
          <p:nvPr/>
        </p:nvSpPr>
        <p:spPr>
          <a:xfrm>
            <a:off x="4176000" y="238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20"/>
          <p:cNvSpPr/>
          <p:nvPr/>
        </p:nvSpPr>
        <p:spPr>
          <a:xfrm>
            <a:off x="4370400" y="2416680"/>
            <a:ext cx="1317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20" name="CustomShape 21"/>
          <p:cNvSpPr/>
          <p:nvPr/>
        </p:nvSpPr>
        <p:spPr>
          <a:xfrm>
            <a:off x="4752000" y="346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22"/>
          <p:cNvSpPr/>
          <p:nvPr/>
        </p:nvSpPr>
        <p:spPr>
          <a:xfrm>
            <a:off x="4946400" y="349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22" name="CustomShape 23"/>
          <p:cNvSpPr/>
          <p:nvPr/>
        </p:nvSpPr>
        <p:spPr>
          <a:xfrm>
            <a:off x="5328000" y="310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24"/>
          <p:cNvSpPr/>
          <p:nvPr/>
        </p:nvSpPr>
        <p:spPr>
          <a:xfrm>
            <a:off x="5522400" y="313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24" name="CustomShape 25"/>
          <p:cNvSpPr/>
          <p:nvPr/>
        </p:nvSpPr>
        <p:spPr>
          <a:xfrm>
            <a:off x="6480000" y="346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26"/>
          <p:cNvSpPr/>
          <p:nvPr/>
        </p:nvSpPr>
        <p:spPr>
          <a:xfrm>
            <a:off x="6674400" y="3496680"/>
            <a:ext cx="1317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26" name="CustomShape 27"/>
          <p:cNvSpPr/>
          <p:nvPr/>
        </p:nvSpPr>
        <p:spPr>
          <a:xfrm>
            <a:off x="5328000" y="274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28"/>
          <p:cNvSpPr/>
          <p:nvPr/>
        </p:nvSpPr>
        <p:spPr>
          <a:xfrm>
            <a:off x="5522400" y="277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28" name="CustomShape 29"/>
          <p:cNvSpPr/>
          <p:nvPr/>
        </p:nvSpPr>
        <p:spPr>
          <a:xfrm>
            <a:off x="7128000" y="310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30"/>
          <p:cNvSpPr/>
          <p:nvPr/>
        </p:nvSpPr>
        <p:spPr>
          <a:xfrm>
            <a:off x="7322400" y="313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30" name="CustomShape 31"/>
          <p:cNvSpPr/>
          <p:nvPr/>
        </p:nvSpPr>
        <p:spPr>
          <a:xfrm>
            <a:off x="7632000" y="274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32"/>
          <p:cNvSpPr/>
          <p:nvPr/>
        </p:nvSpPr>
        <p:spPr>
          <a:xfrm>
            <a:off x="7826400" y="2776680"/>
            <a:ext cx="1317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32" name="CustomShape 33"/>
          <p:cNvSpPr/>
          <p:nvPr/>
        </p:nvSpPr>
        <p:spPr>
          <a:xfrm>
            <a:off x="8208000" y="2389680"/>
            <a:ext cx="1578600" cy="282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34"/>
          <p:cNvSpPr/>
          <p:nvPr/>
        </p:nvSpPr>
        <p:spPr>
          <a:xfrm>
            <a:off x="8402400" y="2416680"/>
            <a:ext cx="12456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Sequence read</a:t>
            </a:r>
            <a:endParaRPr b="0" lang="en-CA" sz="1200" spc="-1" strike="noStrike">
              <a:latin typeface="Arial"/>
            </a:endParaRPr>
          </a:p>
        </p:txBody>
      </p:sp>
      <p:sp>
        <p:nvSpPr>
          <p:cNvPr id="334" name="CustomShape 35"/>
          <p:cNvSpPr/>
          <p:nvPr/>
        </p:nvSpPr>
        <p:spPr>
          <a:xfrm>
            <a:off x="4500000" y="4117680"/>
            <a:ext cx="1074600" cy="34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Genome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35" name="CustomShape 36"/>
          <p:cNvSpPr/>
          <p:nvPr/>
        </p:nvSpPr>
        <p:spPr>
          <a:xfrm>
            <a:off x="144000" y="144000"/>
            <a:ext cx="719460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600" spc="-1" strike="noStrike">
                <a:solidFill>
                  <a:srgbClr val="ffffff"/>
                </a:solidFill>
                <a:latin typeface="Arial"/>
                <a:ea typeface="DejaVu Sans"/>
              </a:rPr>
              <a:t>Sequencing genomes produces reads, short strings of sequences.</a:t>
            </a:r>
            <a:endParaRPr b="0" lang="en-CA" sz="2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288000" y="2160000"/>
            <a:ext cx="1578960" cy="2514960"/>
          </a:xfrm>
          <a:prstGeom prst="rect">
            <a:avLst/>
          </a:prstGeom>
          <a:solidFill>
            <a:srgbClr val="cccccc">
              <a:alpha val="4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"/>
          <p:cNvSpPr/>
          <p:nvPr/>
        </p:nvSpPr>
        <p:spPr>
          <a:xfrm>
            <a:off x="2016000" y="2160000"/>
            <a:ext cx="1578960" cy="2514960"/>
          </a:xfrm>
          <a:prstGeom prst="rect">
            <a:avLst/>
          </a:prstGeom>
          <a:solidFill>
            <a:srgbClr val="cccccc">
              <a:alpha val="4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3"/>
          <p:cNvSpPr/>
          <p:nvPr/>
        </p:nvSpPr>
        <p:spPr>
          <a:xfrm>
            <a:off x="3744000" y="2160000"/>
            <a:ext cx="2298960" cy="2514960"/>
          </a:xfrm>
          <a:prstGeom prst="rect">
            <a:avLst/>
          </a:prstGeom>
          <a:solidFill>
            <a:srgbClr val="cccccc">
              <a:alpha val="4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4"/>
          <p:cNvSpPr/>
          <p:nvPr/>
        </p:nvSpPr>
        <p:spPr>
          <a:xfrm>
            <a:off x="144000" y="216000"/>
            <a:ext cx="733896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600" spc="-1" strike="noStrike">
                <a:solidFill>
                  <a:srgbClr val="ffffff"/>
                </a:solidFill>
                <a:latin typeface="Arial"/>
                <a:ea typeface="DejaVu Sans"/>
              </a:rPr>
              <a:t>Genomes are often used to make Multiple Sequence Alignments (MSA)</a:t>
            </a:r>
            <a:endParaRPr b="0" lang="en-CA" sz="2600" spc="-1" strike="noStrike"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288000" y="3528360"/>
            <a:ext cx="5754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6"/>
          <p:cNvSpPr/>
          <p:nvPr/>
        </p:nvSpPr>
        <p:spPr>
          <a:xfrm>
            <a:off x="288000" y="4248360"/>
            <a:ext cx="5754960" cy="426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7"/>
          <p:cNvSpPr/>
          <p:nvPr/>
        </p:nvSpPr>
        <p:spPr>
          <a:xfrm>
            <a:off x="288000" y="2808720"/>
            <a:ext cx="5754960" cy="42660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8"/>
          <p:cNvSpPr/>
          <p:nvPr/>
        </p:nvSpPr>
        <p:spPr>
          <a:xfrm>
            <a:off x="2520000" y="2808720"/>
            <a:ext cx="126324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Species A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44" name="CustomShape 9"/>
          <p:cNvSpPr/>
          <p:nvPr/>
        </p:nvSpPr>
        <p:spPr>
          <a:xfrm>
            <a:off x="2505600" y="3541680"/>
            <a:ext cx="1292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Species B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45" name="CustomShape 10"/>
          <p:cNvSpPr/>
          <p:nvPr/>
        </p:nvSpPr>
        <p:spPr>
          <a:xfrm>
            <a:off x="2376000" y="4248360"/>
            <a:ext cx="1551240" cy="3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New Species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46" name="CustomShape 11"/>
          <p:cNvSpPr/>
          <p:nvPr/>
        </p:nvSpPr>
        <p:spPr>
          <a:xfrm>
            <a:off x="6192000" y="1956240"/>
            <a:ext cx="3524760" cy="31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2760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Clr>
                <a:srgbClr val="000000"/>
              </a:buClr>
              <a:buFont typeface="Symbol"/>
              <a:buChar char="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MSAs align DNA we think are similar (potentially homologuous).</a:t>
            </a:r>
            <a:endParaRPr b="0" lang="en-CA" sz="24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Symbol"/>
              <a:buChar char=""/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Genes 1, 2 and 3 included for all species in the alignment</a:t>
            </a:r>
            <a:endParaRPr b="0" lang="en-C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2400" spc="-1" strike="noStrike">
              <a:latin typeface="Arial"/>
            </a:endParaRPr>
          </a:p>
        </p:txBody>
      </p:sp>
      <p:sp>
        <p:nvSpPr>
          <p:cNvPr id="347" name="CustomShape 12"/>
          <p:cNvSpPr/>
          <p:nvPr/>
        </p:nvSpPr>
        <p:spPr>
          <a:xfrm>
            <a:off x="288000" y="2160000"/>
            <a:ext cx="1578960" cy="426600"/>
          </a:xfrm>
          <a:prstGeom prst="rect">
            <a:avLst/>
          </a:prstGeom>
          <a:solidFill>
            <a:srgbClr val="cccccc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13"/>
          <p:cNvSpPr/>
          <p:nvPr/>
        </p:nvSpPr>
        <p:spPr>
          <a:xfrm>
            <a:off x="2016000" y="2160000"/>
            <a:ext cx="1578960" cy="426600"/>
          </a:xfrm>
          <a:prstGeom prst="rect">
            <a:avLst/>
          </a:prstGeom>
          <a:solidFill>
            <a:srgbClr val="cccccc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14"/>
          <p:cNvSpPr/>
          <p:nvPr/>
        </p:nvSpPr>
        <p:spPr>
          <a:xfrm>
            <a:off x="3744000" y="2160000"/>
            <a:ext cx="2298960" cy="426600"/>
          </a:xfrm>
          <a:prstGeom prst="rect">
            <a:avLst/>
          </a:prstGeom>
          <a:solidFill>
            <a:srgbClr val="cccccc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15"/>
          <p:cNvSpPr/>
          <p:nvPr/>
        </p:nvSpPr>
        <p:spPr>
          <a:xfrm>
            <a:off x="576000" y="2232000"/>
            <a:ext cx="930960" cy="3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1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51" name="CustomShape 16"/>
          <p:cNvSpPr/>
          <p:nvPr/>
        </p:nvSpPr>
        <p:spPr>
          <a:xfrm>
            <a:off x="2376000" y="2232000"/>
            <a:ext cx="930960" cy="3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2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52" name="CustomShape 17"/>
          <p:cNvSpPr/>
          <p:nvPr/>
        </p:nvSpPr>
        <p:spPr>
          <a:xfrm>
            <a:off x="4392000" y="2232000"/>
            <a:ext cx="930960" cy="3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 3</a:t>
            </a:r>
            <a:endParaRPr b="0" lang="en-CA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44000" y="360000"/>
            <a:ext cx="7267320" cy="59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3600" spc="-1" strike="noStrike">
                <a:solidFill>
                  <a:srgbClr val="ffffff"/>
                </a:solidFill>
                <a:latin typeface="Arial"/>
                <a:ea typeface="DejaVu Sans"/>
              </a:rPr>
              <a:t>Typical genomic workflow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504000" y="206460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3"/>
          <p:cNvSpPr/>
          <p:nvPr/>
        </p:nvSpPr>
        <p:spPr>
          <a:xfrm>
            <a:off x="802080" y="194436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4"/>
          <p:cNvSpPr/>
          <p:nvPr/>
        </p:nvSpPr>
        <p:spPr>
          <a:xfrm>
            <a:off x="1099440" y="1824120"/>
            <a:ext cx="931320" cy="91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5"/>
          <p:cNvSpPr/>
          <p:nvPr/>
        </p:nvSpPr>
        <p:spPr>
          <a:xfrm>
            <a:off x="1397520" y="170460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6"/>
          <p:cNvSpPr/>
          <p:nvPr/>
        </p:nvSpPr>
        <p:spPr>
          <a:xfrm>
            <a:off x="1695240" y="1584360"/>
            <a:ext cx="93096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7"/>
          <p:cNvSpPr/>
          <p:nvPr/>
        </p:nvSpPr>
        <p:spPr>
          <a:xfrm>
            <a:off x="1609920" y="2064600"/>
            <a:ext cx="93132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8"/>
          <p:cNvSpPr/>
          <p:nvPr/>
        </p:nvSpPr>
        <p:spPr>
          <a:xfrm>
            <a:off x="2035800" y="194436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"/>
          <p:cNvSpPr/>
          <p:nvPr/>
        </p:nvSpPr>
        <p:spPr>
          <a:xfrm>
            <a:off x="2418480" y="1824120"/>
            <a:ext cx="930960" cy="91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0"/>
          <p:cNvSpPr/>
          <p:nvPr/>
        </p:nvSpPr>
        <p:spPr>
          <a:xfrm>
            <a:off x="2801520" y="170460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1"/>
          <p:cNvSpPr/>
          <p:nvPr/>
        </p:nvSpPr>
        <p:spPr>
          <a:xfrm>
            <a:off x="3142080" y="206460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2"/>
          <p:cNvSpPr/>
          <p:nvPr/>
        </p:nvSpPr>
        <p:spPr>
          <a:xfrm>
            <a:off x="3482280" y="194436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3"/>
          <p:cNvSpPr/>
          <p:nvPr/>
        </p:nvSpPr>
        <p:spPr>
          <a:xfrm>
            <a:off x="4163040" y="2064600"/>
            <a:ext cx="93096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4"/>
          <p:cNvSpPr/>
          <p:nvPr/>
        </p:nvSpPr>
        <p:spPr>
          <a:xfrm>
            <a:off x="3482280" y="1824120"/>
            <a:ext cx="930600" cy="91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15"/>
          <p:cNvSpPr/>
          <p:nvPr/>
        </p:nvSpPr>
        <p:spPr>
          <a:xfrm>
            <a:off x="4546080" y="194436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16"/>
          <p:cNvSpPr/>
          <p:nvPr/>
        </p:nvSpPr>
        <p:spPr>
          <a:xfrm>
            <a:off x="4843800" y="1824120"/>
            <a:ext cx="930960" cy="91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7"/>
          <p:cNvSpPr/>
          <p:nvPr/>
        </p:nvSpPr>
        <p:spPr>
          <a:xfrm>
            <a:off x="5184360" y="1704600"/>
            <a:ext cx="930600" cy="9072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8"/>
          <p:cNvSpPr/>
          <p:nvPr/>
        </p:nvSpPr>
        <p:spPr>
          <a:xfrm>
            <a:off x="3240360" y="230436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9"/>
          <p:cNvSpPr/>
          <p:nvPr/>
        </p:nvSpPr>
        <p:spPr>
          <a:xfrm>
            <a:off x="576000" y="3024720"/>
            <a:ext cx="5611320" cy="42660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20"/>
          <p:cNvSpPr/>
          <p:nvPr/>
        </p:nvSpPr>
        <p:spPr>
          <a:xfrm>
            <a:off x="3240360" y="360036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21"/>
          <p:cNvSpPr/>
          <p:nvPr/>
        </p:nvSpPr>
        <p:spPr>
          <a:xfrm>
            <a:off x="1080360" y="4735440"/>
            <a:ext cx="4602960" cy="24408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22"/>
          <p:cNvSpPr/>
          <p:nvPr/>
        </p:nvSpPr>
        <p:spPr>
          <a:xfrm>
            <a:off x="1080360" y="5150880"/>
            <a:ext cx="4602960" cy="24444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23"/>
          <p:cNvSpPr/>
          <p:nvPr/>
        </p:nvSpPr>
        <p:spPr>
          <a:xfrm>
            <a:off x="1080360" y="4320000"/>
            <a:ext cx="4602960" cy="244440"/>
          </a:xfrm>
          <a:prstGeom prst="rect">
            <a:avLst/>
          </a:prstGeom>
          <a:solidFill>
            <a:srgbClr val="adc5e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4"/>
          <p:cNvSpPr/>
          <p:nvPr/>
        </p:nvSpPr>
        <p:spPr>
          <a:xfrm>
            <a:off x="6984000" y="1741680"/>
            <a:ext cx="244332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– Sequenced reads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77" name="CustomShape 25"/>
          <p:cNvSpPr/>
          <p:nvPr/>
        </p:nvSpPr>
        <p:spPr>
          <a:xfrm>
            <a:off x="6696000" y="3024000"/>
            <a:ext cx="3091320" cy="59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2 – Genome / assembled sequence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78" name="CustomShape 26"/>
          <p:cNvSpPr/>
          <p:nvPr/>
        </p:nvSpPr>
        <p:spPr>
          <a:xfrm>
            <a:off x="6768000" y="4536000"/>
            <a:ext cx="2803320" cy="59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3 – Multiple Sequence Alignment</a:t>
            </a:r>
            <a:endParaRPr b="0" lang="en-CA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296360" y="2448000"/>
            <a:ext cx="7483320" cy="12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4800" spc="-1" strike="noStrike">
                <a:solidFill>
                  <a:srgbClr val="000000"/>
                </a:solidFill>
                <a:latin typeface="Arial"/>
                <a:ea typeface="DejaVu Sans"/>
              </a:rPr>
              <a:t>Rappel</a:t>
            </a:r>
            <a:endParaRPr b="0" lang="en-C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DejaVu Sans"/>
              </a:rPr>
              <a:t>Rapid Parallel Location mapping</a:t>
            </a:r>
            <a:endParaRPr b="0" lang="en-CA" sz="4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379880" y="1728000"/>
            <a:ext cx="677880" cy="1723320"/>
          </a:xfrm>
          <a:prstGeom prst="rect">
            <a:avLst/>
          </a:prstGeom>
          <a:solidFill>
            <a:srgbClr val="cfe7f5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"/>
          <p:cNvSpPr/>
          <p:nvPr/>
        </p:nvSpPr>
        <p:spPr>
          <a:xfrm>
            <a:off x="2160000" y="1728000"/>
            <a:ext cx="677160" cy="1723320"/>
          </a:xfrm>
          <a:prstGeom prst="rect">
            <a:avLst/>
          </a:prstGeom>
          <a:solidFill>
            <a:srgbClr val="cfe7f5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3"/>
          <p:cNvSpPr/>
          <p:nvPr/>
        </p:nvSpPr>
        <p:spPr>
          <a:xfrm>
            <a:off x="2939400" y="1728000"/>
            <a:ext cx="871920" cy="1723320"/>
          </a:xfrm>
          <a:prstGeom prst="rect">
            <a:avLst/>
          </a:prstGeom>
          <a:solidFill>
            <a:srgbClr val="cfe7f5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4"/>
          <p:cNvSpPr/>
          <p:nvPr/>
        </p:nvSpPr>
        <p:spPr>
          <a:xfrm>
            <a:off x="504000" y="1728000"/>
            <a:ext cx="774720" cy="1723320"/>
          </a:xfrm>
          <a:prstGeom prst="rect">
            <a:avLst/>
          </a:prstGeom>
          <a:solidFill>
            <a:srgbClr val="cfe7f5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5"/>
          <p:cNvSpPr/>
          <p:nvPr/>
        </p:nvSpPr>
        <p:spPr>
          <a:xfrm>
            <a:off x="504000" y="1926000"/>
            <a:ext cx="3307320" cy="979560"/>
          </a:xfrm>
          <a:prstGeom prst="rect">
            <a:avLst/>
          </a:prstGeom>
          <a:solidFill>
            <a:srgbClr val="fff45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6"/>
          <p:cNvSpPr/>
          <p:nvPr/>
        </p:nvSpPr>
        <p:spPr>
          <a:xfrm>
            <a:off x="1008000" y="2122200"/>
            <a:ext cx="236808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Read sequence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504000" y="4331520"/>
            <a:ext cx="774720" cy="487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8"/>
          <p:cNvSpPr/>
          <p:nvPr/>
        </p:nvSpPr>
        <p:spPr>
          <a:xfrm>
            <a:off x="1380600" y="4331520"/>
            <a:ext cx="677160" cy="487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9"/>
          <p:cNvSpPr/>
          <p:nvPr/>
        </p:nvSpPr>
        <p:spPr>
          <a:xfrm>
            <a:off x="2158920" y="4331520"/>
            <a:ext cx="678240" cy="487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10"/>
          <p:cNvSpPr/>
          <p:nvPr/>
        </p:nvSpPr>
        <p:spPr>
          <a:xfrm>
            <a:off x="2939400" y="4332240"/>
            <a:ext cx="871920" cy="48708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11"/>
          <p:cNvSpPr/>
          <p:nvPr/>
        </p:nvSpPr>
        <p:spPr>
          <a:xfrm>
            <a:off x="288000" y="216000"/>
            <a:ext cx="7267320" cy="87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ffffff"/>
                </a:solidFill>
                <a:latin typeface="Arial"/>
                <a:ea typeface="DejaVu Sans"/>
              </a:rPr>
              <a:t>Small chunks of reads are faster to map than entire reads</a:t>
            </a:r>
            <a:endParaRPr b="0" lang="en-CA" sz="2800" spc="-1" strike="noStrike">
              <a:latin typeface="Arial"/>
            </a:endParaRPr>
          </a:p>
        </p:txBody>
      </p:sp>
      <p:sp>
        <p:nvSpPr>
          <p:cNvPr id="391" name="CustomShape 12"/>
          <p:cNvSpPr/>
          <p:nvPr/>
        </p:nvSpPr>
        <p:spPr>
          <a:xfrm>
            <a:off x="576000" y="4392000"/>
            <a:ext cx="78732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Kmer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92" name="CustomShape 13"/>
          <p:cNvSpPr/>
          <p:nvPr/>
        </p:nvSpPr>
        <p:spPr>
          <a:xfrm>
            <a:off x="1380600" y="4392000"/>
            <a:ext cx="78732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Kmer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93" name="CustomShape 14"/>
          <p:cNvSpPr/>
          <p:nvPr/>
        </p:nvSpPr>
        <p:spPr>
          <a:xfrm>
            <a:off x="2147400" y="4392000"/>
            <a:ext cx="78732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Kmer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94" name="CustomShape 15"/>
          <p:cNvSpPr/>
          <p:nvPr/>
        </p:nvSpPr>
        <p:spPr>
          <a:xfrm>
            <a:off x="2952000" y="4392000"/>
            <a:ext cx="78732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  <a:ea typeface="DejaVu Sans"/>
              </a:rPr>
              <a:t>Kmer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95" name="CustomShape 16"/>
          <p:cNvSpPr/>
          <p:nvPr/>
        </p:nvSpPr>
        <p:spPr>
          <a:xfrm>
            <a:off x="720000" y="367200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17"/>
          <p:cNvSpPr/>
          <p:nvPr/>
        </p:nvSpPr>
        <p:spPr>
          <a:xfrm>
            <a:off x="1512000" y="367236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18"/>
          <p:cNvSpPr/>
          <p:nvPr/>
        </p:nvSpPr>
        <p:spPr>
          <a:xfrm>
            <a:off x="2304360" y="367200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9"/>
          <p:cNvSpPr/>
          <p:nvPr/>
        </p:nvSpPr>
        <p:spPr>
          <a:xfrm>
            <a:off x="3168360" y="3672360"/>
            <a:ext cx="354960" cy="57096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ed1c2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20"/>
          <p:cNvSpPr/>
          <p:nvPr/>
        </p:nvSpPr>
        <p:spPr>
          <a:xfrm>
            <a:off x="4824000" y="2824560"/>
            <a:ext cx="4819320" cy="12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Kmer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short sequences of </a:t>
            </a:r>
            <a:r>
              <a:rPr b="0" i="1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k 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  <a:ea typeface="DejaVu Sans"/>
              </a:rPr>
              <a:t>- length</a:t>
            </a:r>
            <a:endParaRPr b="0" lang="en-CA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2019-06-30T16:02:49Z</dcterms:created>
  <dc:creator/>
  <dc:description/>
  <dc:language>en-CA</dc:language>
  <cp:lastModifiedBy/>
  <dcterms:modified xsi:type="dcterms:W3CDTF">2019-08-09T00:04:27Z</dcterms:modified>
  <cp:revision>177</cp:revision>
  <dc:subject/>
  <dc:title>Bright Blue</dc:title>
</cp:coreProperties>
</file>